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88"/>
  </p:notesMasterIdLst>
  <p:sldIdLst>
    <p:sldId id="256" r:id="rId2"/>
    <p:sldId id="273" r:id="rId3"/>
    <p:sldId id="257" r:id="rId4"/>
    <p:sldId id="267" r:id="rId5"/>
    <p:sldId id="258" r:id="rId6"/>
    <p:sldId id="268" r:id="rId7"/>
    <p:sldId id="269" r:id="rId8"/>
    <p:sldId id="260" r:id="rId9"/>
    <p:sldId id="262" r:id="rId10"/>
    <p:sldId id="263" r:id="rId11"/>
    <p:sldId id="270" r:id="rId12"/>
    <p:sldId id="271" r:id="rId13"/>
    <p:sldId id="264" r:id="rId14"/>
    <p:sldId id="265" r:id="rId15"/>
    <p:sldId id="272" r:id="rId16"/>
    <p:sldId id="266" r:id="rId17"/>
    <p:sldId id="279" r:id="rId18"/>
    <p:sldId id="274" r:id="rId19"/>
    <p:sldId id="275" r:id="rId20"/>
    <p:sldId id="276" r:id="rId21"/>
    <p:sldId id="277" r:id="rId22"/>
    <p:sldId id="278" r:id="rId23"/>
    <p:sldId id="280" r:id="rId24"/>
    <p:sldId id="287" r:id="rId25"/>
    <p:sldId id="281" r:id="rId26"/>
    <p:sldId id="289" r:id="rId27"/>
    <p:sldId id="282" r:id="rId28"/>
    <p:sldId id="283" r:id="rId29"/>
    <p:sldId id="288" r:id="rId30"/>
    <p:sldId id="284" r:id="rId31"/>
    <p:sldId id="290" r:id="rId32"/>
    <p:sldId id="285" r:id="rId33"/>
    <p:sldId id="286" r:id="rId34"/>
    <p:sldId id="291" r:id="rId35"/>
    <p:sldId id="292" r:id="rId36"/>
    <p:sldId id="293" r:id="rId37"/>
    <p:sldId id="295" r:id="rId38"/>
    <p:sldId id="294" r:id="rId39"/>
    <p:sldId id="296" r:id="rId40"/>
    <p:sldId id="297" r:id="rId41"/>
    <p:sldId id="299" r:id="rId42"/>
    <p:sldId id="301" r:id="rId43"/>
    <p:sldId id="298" r:id="rId44"/>
    <p:sldId id="300" r:id="rId45"/>
    <p:sldId id="302" r:id="rId46"/>
    <p:sldId id="303" r:id="rId47"/>
    <p:sldId id="305" r:id="rId48"/>
    <p:sldId id="304" r:id="rId49"/>
    <p:sldId id="307" r:id="rId50"/>
    <p:sldId id="306" r:id="rId51"/>
    <p:sldId id="308" r:id="rId52"/>
    <p:sldId id="311" r:id="rId53"/>
    <p:sldId id="313" r:id="rId54"/>
    <p:sldId id="312" r:id="rId55"/>
    <p:sldId id="309" r:id="rId56"/>
    <p:sldId id="314" r:id="rId57"/>
    <p:sldId id="315" r:id="rId58"/>
    <p:sldId id="316" r:id="rId59"/>
    <p:sldId id="310" r:id="rId60"/>
    <p:sldId id="320" r:id="rId61"/>
    <p:sldId id="318" r:id="rId62"/>
    <p:sldId id="319" r:id="rId63"/>
    <p:sldId id="321" r:id="rId64"/>
    <p:sldId id="322" r:id="rId65"/>
    <p:sldId id="324" r:id="rId66"/>
    <p:sldId id="323" r:id="rId67"/>
    <p:sldId id="325" r:id="rId68"/>
    <p:sldId id="326" r:id="rId69"/>
    <p:sldId id="328" r:id="rId70"/>
    <p:sldId id="327" r:id="rId71"/>
    <p:sldId id="329" r:id="rId72"/>
    <p:sldId id="330" r:id="rId73"/>
    <p:sldId id="331" r:id="rId74"/>
    <p:sldId id="333" r:id="rId75"/>
    <p:sldId id="332" r:id="rId76"/>
    <p:sldId id="336" r:id="rId77"/>
    <p:sldId id="337" r:id="rId78"/>
    <p:sldId id="338" r:id="rId79"/>
    <p:sldId id="335" r:id="rId80"/>
    <p:sldId id="339" r:id="rId81"/>
    <p:sldId id="334" r:id="rId82"/>
    <p:sldId id="340" r:id="rId83"/>
    <p:sldId id="341" r:id="rId84"/>
    <p:sldId id="342" r:id="rId85"/>
    <p:sldId id="261" r:id="rId86"/>
    <p:sldId id="343" r:id="rId87"/>
  </p:sldIdLst>
  <p:sldSz cx="9144000" cy="6858000" type="screen4x3"/>
  <p:notesSz cx="6888163" cy="9623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55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74E41E-EC4B-41A9-8006-3CE176E927B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B99EC52-FD28-4652-8745-AF99949873B3}">
      <dgm:prSet phldrT="[Text]"/>
      <dgm:spPr/>
      <dgm:t>
        <a:bodyPr/>
        <a:lstStyle/>
        <a:p>
          <a:r>
            <a:rPr lang="en-US" dirty="0"/>
            <a:t>ETL Tools</a:t>
          </a:r>
        </a:p>
      </dgm:t>
    </dgm:pt>
    <dgm:pt modelId="{01ED3FD9-5442-41C9-8D8C-4AF90F1B512D}" type="parTrans" cxnId="{8EA56746-C0FC-4AB9-96AF-1A156641B724}">
      <dgm:prSet/>
      <dgm:spPr/>
      <dgm:t>
        <a:bodyPr/>
        <a:lstStyle/>
        <a:p>
          <a:endParaRPr lang="en-US"/>
        </a:p>
      </dgm:t>
    </dgm:pt>
    <dgm:pt modelId="{D695DF55-1728-4C16-9D64-4319B94FC71E}" type="sibTrans" cxnId="{8EA56746-C0FC-4AB9-96AF-1A156641B724}">
      <dgm:prSet/>
      <dgm:spPr/>
      <dgm:t>
        <a:bodyPr/>
        <a:lstStyle/>
        <a:p>
          <a:endParaRPr lang="en-US"/>
        </a:p>
      </dgm:t>
    </dgm:pt>
    <dgm:pt modelId="{8BC4AE4C-B2B1-4540-91E3-0D280BFD7978}">
      <dgm:prSet phldrT="[Text]" custT="1"/>
      <dgm:spPr/>
      <dgm:t>
        <a:bodyPr/>
        <a:lstStyle/>
        <a:p>
          <a:pPr algn="just"/>
          <a:r>
            <a:rPr lang="en-GB" sz="1600" dirty="0"/>
            <a:t>Data extraction, transformation, and loading (ETL) tools collect, filter, integrate, and aggregate operational data to be saved into a data store optimized for decision support.</a:t>
          </a:r>
          <a:endParaRPr lang="en-US" sz="1600" dirty="0"/>
        </a:p>
      </dgm:t>
    </dgm:pt>
    <dgm:pt modelId="{FBA50102-BC08-4F1A-812F-6B55175E5938}" type="parTrans" cxnId="{C22570FD-BB66-45BC-A76D-0C448B65AEC0}">
      <dgm:prSet/>
      <dgm:spPr/>
      <dgm:t>
        <a:bodyPr/>
        <a:lstStyle/>
        <a:p>
          <a:endParaRPr lang="en-US"/>
        </a:p>
      </dgm:t>
    </dgm:pt>
    <dgm:pt modelId="{39FDB737-3D90-458C-BE43-F9684FD9F4FA}" type="sibTrans" cxnId="{C22570FD-BB66-45BC-A76D-0C448B65AEC0}">
      <dgm:prSet/>
      <dgm:spPr/>
      <dgm:t>
        <a:bodyPr/>
        <a:lstStyle/>
        <a:p>
          <a:endParaRPr lang="en-US"/>
        </a:p>
      </dgm:t>
    </dgm:pt>
    <dgm:pt modelId="{02C80E70-3DF4-4292-A947-DCB26F28D38C}">
      <dgm:prSet phldrT="[Text]"/>
      <dgm:spPr/>
      <dgm:t>
        <a:bodyPr/>
        <a:lstStyle/>
        <a:p>
          <a:r>
            <a:rPr lang="en-US" dirty="0"/>
            <a:t>Data store</a:t>
          </a:r>
        </a:p>
      </dgm:t>
    </dgm:pt>
    <dgm:pt modelId="{5BF411C0-BAF2-4988-B4C1-5B49C224C1EB}" type="parTrans" cxnId="{44D9ECB2-AB8A-4E8E-B047-EC7DEDE1B759}">
      <dgm:prSet/>
      <dgm:spPr/>
      <dgm:t>
        <a:bodyPr/>
        <a:lstStyle/>
        <a:p>
          <a:endParaRPr lang="en-US"/>
        </a:p>
      </dgm:t>
    </dgm:pt>
    <dgm:pt modelId="{E944587C-532B-4957-9D30-B861E6F86017}" type="sibTrans" cxnId="{44D9ECB2-AB8A-4E8E-B047-EC7DEDE1B759}">
      <dgm:prSet/>
      <dgm:spPr/>
      <dgm:t>
        <a:bodyPr/>
        <a:lstStyle/>
        <a:p>
          <a:endParaRPr lang="en-US"/>
        </a:p>
      </dgm:t>
    </dgm:pt>
    <dgm:pt modelId="{442C3588-07DD-4EAE-9444-E5B88491688E}">
      <dgm:prSet phldrT="[Text]" custT="1"/>
      <dgm:spPr/>
      <dgm:t>
        <a:bodyPr/>
        <a:lstStyle/>
        <a:p>
          <a:pPr algn="just"/>
          <a:r>
            <a:rPr lang="en-GB" sz="1600" dirty="0"/>
            <a:t>The data store is optimized for decision support and is generally represented by a data warehouse or a data mart. The data store contains two main types of data: business data </a:t>
          </a:r>
          <a:r>
            <a:rPr lang="en-US" sz="1600" dirty="0"/>
            <a:t>and business model data.</a:t>
          </a:r>
        </a:p>
      </dgm:t>
    </dgm:pt>
    <dgm:pt modelId="{CA6E1D30-A52E-4B39-8298-94CB7C467A83}" type="parTrans" cxnId="{828590BF-36FC-452E-8ED6-C36CB7BE798E}">
      <dgm:prSet/>
      <dgm:spPr/>
      <dgm:t>
        <a:bodyPr/>
        <a:lstStyle/>
        <a:p>
          <a:endParaRPr lang="en-US"/>
        </a:p>
      </dgm:t>
    </dgm:pt>
    <dgm:pt modelId="{F725654E-5EF8-4A5C-BF23-66ADBDE62DAD}" type="sibTrans" cxnId="{828590BF-36FC-452E-8ED6-C36CB7BE798E}">
      <dgm:prSet/>
      <dgm:spPr/>
      <dgm:t>
        <a:bodyPr/>
        <a:lstStyle/>
        <a:p>
          <a:endParaRPr lang="en-US"/>
        </a:p>
      </dgm:t>
    </dgm:pt>
    <dgm:pt modelId="{B2A9EC56-8772-40D4-B4B6-0E8D5A7D04CC}">
      <dgm:prSet phldrT="[Text]"/>
      <dgm:spPr/>
      <dgm:t>
        <a:bodyPr/>
        <a:lstStyle/>
        <a:p>
          <a:r>
            <a:rPr lang="en-US" dirty="0"/>
            <a:t>Data query and</a:t>
          </a:r>
        </a:p>
        <a:p>
          <a:r>
            <a:rPr lang="en-US" dirty="0"/>
            <a:t>analysis tools</a:t>
          </a:r>
        </a:p>
      </dgm:t>
    </dgm:pt>
    <dgm:pt modelId="{CBB07EAB-7860-4A06-B40D-E082522BAE2C}" type="parTrans" cxnId="{EFD00704-4D81-4A45-B2D1-677AEBFC4C3C}">
      <dgm:prSet/>
      <dgm:spPr/>
      <dgm:t>
        <a:bodyPr/>
        <a:lstStyle/>
        <a:p>
          <a:endParaRPr lang="en-US"/>
        </a:p>
      </dgm:t>
    </dgm:pt>
    <dgm:pt modelId="{28FC66FD-B0D7-4190-8530-53EC1E1F516B}" type="sibTrans" cxnId="{EFD00704-4D81-4A45-B2D1-677AEBFC4C3C}">
      <dgm:prSet/>
      <dgm:spPr/>
      <dgm:t>
        <a:bodyPr/>
        <a:lstStyle/>
        <a:p>
          <a:endParaRPr lang="en-US"/>
        </a:p>
      </dgm:t>
    </dgm:pt>
    <dgm:pt modelId="{55510AC5-5CEA-4F52-939A-2102A740D2DC}">
      <dgm:prSet phldrT="[Text]" custT="1"/>
      <dgm:spPr/>
      <dgm:t>
        <a:bodyPr/>
        <a:lstStyle/>
        <a:p>
          <a:pPr algn="just"/>
          <a:r>
            <a:rPr lang="en-GB" sz="1600" dirty="0"/>
            <a:t>This component performs data retrieval, data analysis, and data-mining tasks using the data in the data store. This component is used by the data analyst to create queries </a:t>
          </a:r>
          <a:r>
            <a:rPr lang="en-US" sz="1600" dirty="0"/>
            <a:t>that access the database</a:t>
          </a:r>
        </a:p>
      </dgm:t>
    </dgm:pt>
    <dgm:pt modelId="{3FCFA00D-6313-498C-BCE0-AB729D990242}" type="parTrans" cxnId="{01BC11A9-8FC6-4AC7-AEE0-0342C8D34E2C}">
      <dgm:prSet/>
      <dgm:spPr/>
      <dgm:t>
        <a:bodyPr/>
        <a:lstStyle/>
        <a:p>
          <a:endParaRPr lang="en-US"/>
        </a:p>
      </dgm:t>
    </dgm:pt>
    <dgm:pt modelId="{836A77ED-8812-4E2D-B8A7-42D164CB302D}" type="sibTrans" cxnId="{01BC11A9-8FC6-4AC7-AEE0-0342C8D34E2C}">
      <dgm:prSet/>
      <dgm:spPr/>
      <dgm:t>
        <a:bodyPr/>
        <a:lstStyle/>
        <a:p>
          <a:endParaRPr lang="en-US"/>
        </a:p>
      </dgm:t>
    </dgm:pt>
    <dgm:pt modelId="{13764925-B5FC-4F7C-869D-4658D6E1249F}">
      <dgm:prSet/>
      <dgm:spPr/>
      <dgm:t>
        <a:bodyPr/>
        <a:lstStyle/>
        <a:p>
          <a:r>
            <a:rPr lang="en-US" dirty="0"/>
            <a:t>Data presentation &amp; visualization tools</a:t>
          </a:r>
        </a:p>
      </dgm:t>
    </dgm:pt>
    <dgm:pt modelId="{24B9E930-A6DC-4DD5-AB0B-4E258E04667B}" type="parTrans" cxnId="{44346363-CFC2-470C-9EFB-6772428561D0}">
      <dgm:prSet/>
      <dgm:spPr/>
      <dgm:t>
        <a:bodyPr/>
        <a:lstStyle/>
        <a:p>
          <a:endParaRPr lang="en-US"/>
        </a:p>
      </dgm:t>
    </dgm:pt>
    <dgm:pt modelId="{6F7393E5-863C-4DF2-8D20-783011A7A00D}" type="sibTrans" cxnId="{44346363-CFC2-470C-9EFB-6772428561D0}">
      <dgm:prSet/>
      <dgm:spPr/>
      <dgm:t>
        <a:bodyPr/>
        <a:lstStyle/>
        <a:p>
          <a:endParaRPr lang="en-US"/>
        </a:p>
      </dgm:t>
    </dgm:pt>
    <dgm:pt modelId="{D9DDC0A1-9D3F-449E-94A0-CEC7D7BAE740}">
      <dgm:prSet custT="1"/>
      <dgm:spPr/>
      <dgm:t>
        <a:bodyPr/>
        <a:lstStyle/>
        <a:p>
          <a:pPr algn="just"/>
          <a:r>
            <a:rPr lang="en-GB" sz="1600" dirty="0"/>
            <a:t>This component is in charge of presenting the data to the end user in a variety of ways. This component is used by the data analyst to organize and present the data.</a:t>
          </a:r>
          <a:endParaRPr lang="en-US" sz="1600" dirty="0"/>
        </a:p>
      </dgm:t>
    </dgm:pt>
    <dgm:pt modelId="{3B7697C3-D709-4E1D-BD81-DBD589E7C08A}" type="parTrans" cxnId="{83581C28-04E9-47C8-BEBE-ED8695ED155E}">
      <dgm:prSet/>
      <dgm:spPr/>
      <dgm:t>
        <a:bodyPr/>
        <a:lstStyle/>
        <a:p>
          <a:endParaRPr lang="en-US"/>
        </a:p>
      </dgm:t>
    </dgm:pt>
    <dgm:pt modelId="{8A98F57B-7196-44CB-AF47-C71DCF2641D5}" type="sibTrans" cxnId="{83581C28-04E9-47C8-BEBE-ED8695ED155E}">
      <dgm:prSet/>
      <dgm:spPr/>
      <dgm:t>
        <a:bodyPr/>
        <a:lstStyle/>
        <a:p>
          <a:endParaRPr lang="en-US"/>
        </a:p>
      </dgm:t>
    </dgm:pt>
    <dgm:pt modelId="{2B87AA16-3C01-47EF-9A59-EABA83BCD905}" type="pres">
      <dgm:prSet presAssocID="{D374E41E-EC4B-41A9-8006-3CE176E927B1}" presName="Name0" presStyleCnt="0">
        <dgm:presLayoutVars>
          <dgm:dir/>
          <dgm:animLvl val="lvl"/>
          <dgm:resizeHandles val="exact"/>
        </dgm:presLayoutVars>
      </dgm:prSet>
      <dgm:spPr/>
    </dgm:pt>
    <dgm:pt modelId="{3AF92E8F-7466-459F-9D41-E67D7380E4E7}" type="pres">
      <dgm:prSet presAssocID="{EB99EC52-FD28-4652-8745-AF99949873B3}" presName="linNode" presStyleCnt="0"/>
      <dgm:spPr/>
    </dgm:pt>
    <dgm:pt modelId="{64057679-C3F2-4003-AD90-F5403ED413A6}" type="pres">
      <dgm:prSet presAssocID="{EB99EC52-FD28-4652-8745-AF99949873B3}" presName="parentText" presStyleLbl="node1" presStyleIdx="0" presStyleCnt="4" custScaleY="90702">
        <dgm:presLayoutVars>
          <dgm:chMax val="1"/>
          <dgm:bulletEnabled val="1"/>
        </dgm:presLayoutVars>
      </dgm:prSet>
      <dgm:spPr/>
    </dgm:pt>
    <dgm:pt modelId="{4E01CF49-E009-4092-8055-FE4FD8A9851A}" type="pres">
      <dgm:prSet presAssocID="{EB99EC52-FD28-4652-8745-AF99949873B3}" presName="descendantText" presStyleLbl="alignAccFollowNode1" presStyleIdx="0" presStyleCnt="4">
        <dgm:presLayoutVars>
          <dgm:bulletEnabled val="1"/>
        </dgm:presLayoutVars>
      </dgm:prSet>
      <dgm:spPr/>
    </dgm:pt>
    <dgm:pt modelId="{37A0F05D-622F-4D1C-9162-1F7CC9F3307A}" type="pres">
      <dgm:prSet presAssocID="{D695DF55-1728-4C16-9D64-4319B94FC71E}" presName="sp" presStyleCnt="0"/>
      <dgm:spPr/>
    </dgm:pt>
    <dgm:pt modelId="{42E1D06B-9207-4771-AA15-3EE1D5C01B73}" type="pres">
      <dgm:prSet presAssocID="{02C80E70-3DF4-4292-A947-DCB26F28D38C}" presName="linNode" presStyleCnt="0"/>
      <dgm:spPr/>
    </dgm:pt>
    <dgm:pt modelId="{675E5E88-02D3-4A1D-B723-67BE3081B76B}" type="pres">
      <dgm:prSet presAssocID="{02C80E70-3DF4-4292-A947-DCB26F28D38C}" presName="parentText" presStyleLbl="node1" presStyleIdx="1" presStyleCnt="4" custScaleY="79829">
        <dgm:presLayoutVars>
          <dgm:chMax val="1"/>
          <dgm:bulletEnabled val="1"/>
        </dgm:presLayoutVars>
      </dgm:prSet>
      <dgm:spPr/>
    </dgm:pt>
    <dgm:pt modelId="{B4750DF8-308D-40E7-A592-54AA5C09825F}" type="pres">
      <dgm:prSet presAssocID="{02C80E70-3DF4-4292-A947-DCB26F28D38C}" presName="descendantText" presStyleLbl="alignAccFollowNode1" presStyleIdx="1" presStyleCnt="4">
        <dgm:presLayoutVars>
          <dgm:bulletEnabled val="1"/>
        </dgm:presLayoutVars>
      </dgm:prSet>
      <dgm:spPr/>
    </dgm:pt>
    <dgm:pt modelId="{984C17FD-E406-40C7-990F-411CB3E903B9}" type="pres">
      <dgm:prSet presAssocID="{E944587C-532B-4957-9D30-B861E6F86017}" presName="sp" presStyleCnt="0"/>
      <dgm:spPr/>
    </dgm:pt>
    <dgm:pt modelId="{FDDECF87-765F-4841-8695-BFB6AD30787D}" type="pres">
      <dgm:prSet presAssocID="{B2A9EC56-8772-40D4-B4B6-0E8D5A7D04CC}" presName="linNode" presStyleCnt="0"/>
      <dgm:spPr/>
    </dgm:pt>
    <dgm:pt modelId="{E36A7AD0-00DD-4122-8BA5-D4058784C957}" type="pres">
      <dgm:prSet presAssocID="{B2A9EC56-8772-40D4-B4B6-0E8D5A7D04CC}" presName="parentText" presStyleLbl="node1" presStyleIdx="2" presStyleCnt="4" custScaleY="78296">
        <dgm:presLayoutVars>
          <dgm:chMax val="1"/>
          <dgm:bulletEnabled val="1"/>
        </dgm:presLayoutVars>
      </dgm:prSet>
      <dgm:spPr/>
    </dgm:pt>
    <dgm:pt modelId="{2178C7ED-C9C1-4141-A5AE-17258B02B9A6}" type="pres">
      <dgm:prSet presAssocID="{B2A9EC56-8772-40D4-B4B6-0E8D5A7D04CC}" presName="descendantText" presStyleLbl="alignAccFollowNode1" presStyleIdx="2" presStyleCnt="4">
        <dgm:presLayoutVars>
          <dgm:bulletEnabled val="1"/>
        </dgm:presLayoutVars>
      </dgm:prSet>
      <dgm:spPr/>
    </dgm:pt>
    <dgm:pt modelId="{B472C349-E73F-48A4-B46C-41ABB12BC77F}" type="pres">
      <dgm:prSet presAssocID="{28FC66FD-B0D7-4190-8530-53EC1E1F516B}" presName="sp" presStyleCnt="0"/>
      <dgm:spPr/>
    </dgm:pt>
    <dgm:pt modelId="{BFEB2DF9-12FB-4C74-8089-57B38B0879E7}" type="pres">
      <dgm:prSet presAssocID="{13764925-B5FC-4F7C-869D-4658D6E1249F}" presName="linNode" presStyleCnt="0"/>
      <dgm:spPr/>
    </dgm:pt>
    <dgm:pt modelId="{90331C74-D6EB-40C8-B708-E389DDE58E89}" type="pres">
      <dgm:prSet presAssocID="{13764925-B5FC-4F7C-869D-4658D6E1249F}" presName="parentText" presStyleLbl="node1" presStyleIdx="3" presStyleCnt="4">
        <dgm:presLayoutVars>
          <dgm:chMax val="1"/>
          <dgm:bulletEnabled val="1"/>
        </dgm:presLayoutVars>
      </dgm:prSet>
      <dgm:spPr/>
    </dgm:pt>
    <dgm:pt modelId="{02E61DA0-142D-4E48-BEE7-9B3B7B537DCB}" type="pres">
      <dgm:prSet presAssocID="{13764925-B5FC-4F7C-869D-4658D6E1249F}" presName="descendantText" presStyleLbl="alignAccFollowNode1" presStyleIdx="3" presStyleCnt="4">
        <dgm:presLayoutVars>
          <dgm:bulletEnabled val="1"/>
        </dgm:presLayoutVars>
      </dgm:prSet>
      <dgm:spPr/>
    </dgm:pt>
  </dgm:ptLst>
  <dgm:cxnLst>
    <dgm:cxn modelId="{EFD00704-4D81-4A45-B2D1-677AEBFC4C3C}" srcId="{D374E41E-EC4B-41A9-8006-3CE176E927B1}" destId="{B2A9EC56-8772-40D4-B4B6-0E8D5A7D04CC}" srcOrd="2" destOrd="0" parTransId="{CBB07EAB-7860-4A06-B40D-E082522BAE2C}" sibTransId="{28FC66FD-B0D7-4190-8530-53EC1E1F516B}"/>
    <dgm:cxn modelId="{510B5E14-4CB1-496D-AA1B-B19580656895}" type="presOf" srcId="{EB99EC52-FD28-4652-8745-AF99949873B3}" destId="{64057679-C3F2-4003-AD90-F5403ED413A6}" srcOrd="0" destOrd="0" presId="urn:microsoft.com/office/officeart/2005/8/layout/vList5"/>
    <dgm:cxn modelId="{83581C28-04E9-47C8-BEBE-ED8695ED155E}" srcId="{13764925-B5FC-4F7C-869D-4658D6E1249F}" destId="{D9DDC0A1-9D3F-449E-94A0-CEC7D7BAE740}" srcOrd="0" destOrd="0" parTransId="{3B7697C3-D709-4E1D-BD81-DBD589E7C08A}" sibTransId="{8A98F57B-7196-44CB-AF47-C71DCF2641D5}"/>
    <dgm:cxn modelId="{101E903A-D0DD-4621-8321-5A960778BE03}" type="presOf" srcId="{D9DDC0A1-9D3F-449E-94A0-CEC7D7BAE740}" destId="{02E61DA0-142D-4E48-BEE7-9B3B7B537DCB}" srcOrd="0" destOrd="0" presId="urn:microsoft.com/office/officeart/2005/8/layout/vList5"/>
    <dgm:cxn modelId="{8FEBF23C-4A6E-4814-9AA5-87DC1608F68C}" type="presOf" srcId="{55510AC5-5CEA-4F52-939A-2102A740D2DC}" destId="{2178C7ED-C9C1-4141-A5AE-17258B02B9A6}" srcOrd="0" destOrd="0" presId="urn:microsoft.com/office/officeart/2005/8/layout/vList5"/>
    <dgm:cxn modelId="{44346363-CFC2-470C-9EFB-6772428561D0}" srcId="{D374E41E-EC4B-41A9-8006-3CE176E927B1}" destId="{13764925-B5FC-4F7C-869D-4658D6E1249F}" srcOrd="3" destOrd="0" parTransId="{24B9E930-A6DC-4DD5-AB0B-4E258E04667B}" sibTransId="{6F7393E5-863C-4DF2-8D20-783011A7A00D}"/>
    <dgm:cxn modelId="{8EA56746-C0FC-4AB9-96AF-1A156641B724}" srcId="{D374E41E-EC4B-41A9-8006-3CE176E927B1}" destId="{EB99EC52-FD28-4652-8745-AF99949873B3}" srcOrd="0" destOrd="0" parTransId="{01ED3FD9-5442-41C9-8D8C-4AF90F1B512D}" sibTransId="{D695DF55-1728-4C16-9D64-4319B94FC71E}"/>
    <dgm:cxn modelId="{A7176E7F-7E61-4C21-B059-5C7A6EFD8A57}" type="presOf" srcId="{02C80E70-3DF4-4292-A947-DCB26F28D38C}" destId="{675E5E88-02D3-4A1D-B723-67BE3081B76B}" srcOrd="0" destOrd="0" presId="urn:microsoft.com/office/officeart/2005/8/layout/vList5"/>
    <dgm:cxn modelId="{AB45438B-BCC8-43BA-B980-9D00A5B66867}" type="presOf" srcId="{13764925-B5FC-4F7C-869D-4658D6E1249F}" destId="{90331C74-D6EB-40C8-B708-E389DDE58E89}" srcOrd="0" destOrd="0" presId="urn:microsoft.com/office/officeart/2005/8/layout/vList5"/>
    <dgm:cxn modelId="{6ADC8696-B9A3-4ED3-ACE4-485016E2473C}" type="presOf" srcId="{D374E41E-EC4B-41A9-8006-3CE176E927B1}" destId="{2B87AA16-3C01-47EF-9A59-EABA83BCD905}" srcOrd="0" destOrd="0" presId="urn:microsoft.com/office/officeart/2005/8/layout/vList5"/>
    <dgm:cxn modelId="{01BC11A9-8FC6-4AC7-AEE0-0342C8D34E2C}" srcId="{B2A9EC56-8772-40D4-B4B6-0E8D5A7D04CC}" destId="{55510AC5-5CEA-4F52-939A-2102A740D2DC}" srcOrd="0" destOrd="0" parTransId="{3FCFA00D-6313-498C-BCE0-AB729D990242}" sibTransId="{836A77ED-8812-4E2D-B8A7-42D164CB302D}"/>
    <dgm:cxn modelId="{58691DAC-F4EB-494F-8EA1-D9C6240FCB38}" type="presOf" srcId="{8BC4AE4C-B2B1-4540-91E3-0D280BFD7978}" destId="{4E01CF49-E009-4092-8055-FE4FD8A9851A}" srcOrd="0" destOrd="0" presId="urn:microsoft.com/office/officeart/2005/8/layout/vList5"/>
    <dgm:cxn modelId="{44D9ECB2-AB8A-4E8E-B047-EC7DEDE1B759}" srcId="{D374E41E-EC4B-41A9-8006-3CE176E927B1}" destId="{02C80E70-3DF4-4292-A947-DCB26F28D38C}" srcOrd="1" destOrd="0" parTransId="{5BF411C0-BAF2-4988-B4C1-5B49C224C1EB}" sibTransId="{E944587C-532B-4957-9D30-B861E6F86017}"/>
    <dgm:cxn modelId="{828590BF-36FC-452E-8ED6-C36CB7BE798E}" srcId="{02C80E70-3DF4-4292-A947-DCB26F28D38C}" destId="{442C3588-07DD-4EAE-9444-E5B88491688E}" srcOrd="0" destOrd="0" parTransId="{CA6E1D30-A52E-4B39-8298-94CB7C467A83}" sibTransId="{F725654E-5EF8-4A5C-BF23-66ADBDE62DAD}"/>
    <dgm:cxn modelId="{B5F808E0-F05F-42CF-BEC4-73B2EEFDFDF4}" type="presOf" srcId="{442C3588-07DD-4EAE-9444-E5B88491688E}" destId="{B4750DF8-308D-40E7-A592-54AA5C09825F}" srcOrd="0" destOrd="0" presId="urn:microsoft.com/office/officeart/2005/8/layout/vList5"/>
    <dgm:cxn modelId="{F53A74F1-BE4C-4CCA-B214-9843153D090E}" type="presOf" srcId="{B2A9EC56-8772-40D4-B4B6-0E8D5A7D04CC}" destId="{E36A7AD0-00DD-4122-8BA5-D4058784C957}" srcOrd="0" destOrd="0" presId="urn:microsoft.com/office/officeart/2005/8/layout/vList5"/>
    <dgm:cxn modelId="{C22570FD-BB66-45BC-A76D-0C448B65AEC0}" srcId="{EB99EC52-FD28-4652-8745-AF99949873B3}" destId="{8BC4AE4C-B2B1-4540-91E3-0D280BFD7978}" srcOrd="0" destOrd="0" parTransId="{FBA50102-BC08-4F1A-812F-6B55175E5938}" sibTransId="{39FDB737-3D90-458C-BE43-F9684FD9F4FA}"/>
    <dgm:cxn modelId="{B6C771FC-224B-48E8-B727-01B3EE46D1AB}" type="presParOf" srcId="{2B87AA16-3C01-47EF-9A59-EABA83BCD905}" destId="{3AF92E8F-7466-459F-9D41-E67D7380E4E7}" srcOrd="0" destOrd="0" presId="urn:microsoft.com/office/officeart/2005/8/layout/vList5"/>
    <dgm:cxn modelId="{0B54AB3A-5010-4D2A-AC83-486B443D4CF6}" type="presParOf" srcId="{3AF92E8F-7466-459F-9D41-E67D7380E4E7}" destId="{64057679-C3F2-4003-AD90-F5403ED413A6}" srcOrd="0" destOrd="0" presId="urn:microsoft.com/office/officeart/2005/8/layout/vList5"/>
    <dgm:cxn modelId="{1B48E30D-4975-4042-94EA-58120DCF22EF}" type="presParOf" srcId="{3AF92E8F-7466-459F-9D41-E67D7380E4E7}" destId="{4E01CF49-E009-4092-8055-FE4FD8A9851A}" srcOrd="1" destOrd="0" presId="urn:microsoft.com/office/officeart/2005/8/layout/vList5"/>
    <dgm:cxn modelId="{00507BA7-2FF6-4C58-9D3C-9C5D85314A93}" type="presParOf" srcId="{2B87AA16-3C01-47EF-9A59-EABA83BCD905}" destId="{37A0F05D-622F-4D1C-9162-1F7CC9F3307A}" srcOrd="1" destOrd="0" presId="urn:microsoft.com/office/officeart/2005/8/layout/vList5"/>
    <dgm:cxn modelId="{C801D0CE-9AC4-42D3-BA28-D3CABCDA8E74}" type="presParOf" srcId="{2B87AA16-3C01-47EF-9A59-EABA83BCD905}" destId="{42E1D06B-9207-4771-AA15-3EE1D5C01B73}" srcOrd="2" destOrd="0" presId="urn:microsoft.com/office/officeart/2005/8/layout/vList5"/>
    <dgm:cxn modelId="{3845552E-1733-4E0F-85B4-915894850D34}" type="presParOf" srcId="{42E1D06B-9207-4771-AA15-3EE1D5C01B73}" destId="{675E5E88-02D3-4A1D-B723-67BE3081B76B}" srcOrd="0" destOrd="0" presId="urn:microsoft.com/office/officeart/2005/8/layout/vList5"/>
    <dgm:cxn modelId="{AB33DEC0-185A-4ED1-89B8-DC62C6F61380}" type="presParOf" srcId="{42E1D06B-9207-4771-AA15-3EE1D5C01B73}" destId="{B4750DF8-308D-40E7-A592-54AA5C09825F}" srcOrd="1" destOrd="0" presId="urn:microsoft.com/office/officeart/2005/8/layout/vList5"/>
    <dgm:cxn modelId="{0305507C-5301-4D6F-9A95-774970B8B902}" type="presParOf" srcId="{2B87AA16-3C01-47EF-9A59-EABA83BCD905}" destId="{984C17FD-E406-40C7-990F-411CB3E903B9}" srcOrd="3" destOrd="0" presId="urn:microsoft.com/office/officeart/2005/8/layout/vList5"/>
    <dgm:cxn modelId="{73281A70-B6EB-4C72-B088-D1CE2AD924EE}" type="presParOf" srcId="{2B87AA16-3C01-47EF-9A59-EABA83BCD905}" destId="{FDDECF87-765F-4841-8695-BFB6AD30787D}" srcOrd="4" destOrd="0" presId="urn:microsoft.com/office/officeart/2005/8/layout/vList5"/>
    <dgm:cxn modelId="{ABD88E05-D483-4E3C-91C2-4C237E03898E}" type="presParOf" srcId="{FDDECF87-765F-4841-8695-BFB6AD30787D}" destId="{E36A7AD0-00DD-4122-8BA5-D4058784C957}" srcOrd="0" destOrd="0" presId="urn:microsoft.com/office/officeart/2005/8/layout/vList5"/>
    <dgm:cxn modelId="{B625D8F3-0BEE-4E3C-B3B7-BC9EDE611B6B}" type="presParOf" srcId="{FDDECF87-765F-4841-8695-BFB6AD30787D}" destId="{2178C7ED-C9C1-4141-A5AE-17258B02B9A6}" srcOrd="1" destOrd="0" presId="urn:microsoft.com/office/officeart/2005/8/layout/vList5"/>
    <dgm:cxn modelId="{4551B98F-3043-4824-84FA-9E3AE33C8AFF}" type="presParOf" srcId="{2B87AA16-3C01-47EF-9A59-EABA83BCD905}" destId="{B472C349-E73F-48A4-B46C-41ABB12BC77F}" srcOrd="5" destOrd="0" presId="urn:microsoft.com/office/officeart/2005/8/layout/vList5"/>
    <dgm:cxn modelId="{C86AEBE9-0E04-47DA-845B-328ED6735B53}" type="presParOf" srcId="{2B87AA16-3C01-47EF-9A59-EABA83BCD905}" destId="{BFEB2DF9-12FB-4C74-8089-57B38B0879E7}" srcOrd="6" destOrd="0" presId="urn:microsoft.com/office/officeart/2005/8/layout/vList5"/>
    <dgm:cxn modelId="{76B88558-62F3-407F-9770-F5584177B314}" type="presParOf" srcId="{BFEB2DF9-12FB-4C74-8089-57B38B0879E7}" destId="{90331C74-D6EB-40C8-B708-E389DDE58E89}" srcOrd="0" destOrd="0" presId="urn:microsoft.com/office/officeart/2005/8/layout/vList5"/>
    <dgm:cxn modelId="{AFAB4A84-88C3-4992-A59B-5CCAA9A76A0D}" type="presParOf" srcId="{BFEB2DF9-12FB-4C74-8089-57B38B0879E7}" destId="{02E61DA0-142D-4E48-BEE7-9B3B7B537DC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1CF49-E009-4092-8055-FE4FD8A9851A}">
      <dsp:nvSpPr>
        <dsp:cNvPr id="0" name=""/>
        <dsp:cNvSpPr/>
      </dsp:nvSpPr>
      <dsp:spPr>
        <a:xfrm rot="5400000">
          <a:off x="5271186" y="-2174759"/>
          <a:ext cx="921996" cy="5394997"/>
        </a:xfrm>
        <a:prstGeom prst="round2SameRect">
          <a:avLst/>
        </a:prstGeom>
        <a:solidFill>
          <a:schemeClr val="accent1">
            <a:alpha val="90000"/>
            <a:tint val="40000"/>
            <a:hueOff val="0"/>
            <a:satOff val="0"/>
            <a:lumOff val="0"/>
            <a:alphaOff val="0"/>
          </a:schemeClr>
        </a:solidFill>
        <a:ln w="11429" cap="flat" cmpd="sng" algn="ctr">
          <a:solidFill>
            <a:schemeClr val="accent1">
              <a:alpha val="90000"/>
              <a:tint val="40000"/>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11200">
            <a:lnSpc>
              <a:spcPct val="90000"/>
            </a:lnSpc>
            <a:spcBef>
              <a:spcPct val="0"/>
            </a:spcBef>
            <a:spcAft>
              <a:spcPct val="15000"/>
            </a:spcAft>
            <a:buChar char="•"/>
          </a:pPr>
          <a:r>
            <a:rPr lang="en-GB" sz="1600" kern="1200" dirty="0"/>
            <a:t>Data extraction, transformation, and loading (ETL) tools collect, filter, integrate, and aggregate operational data to be saved into a data store optimized for decision support.</a:t>
          </a:r>
          <a:endParaRPr lang="en-US" sz="1600" kern="1200" dirty="0"/>
        </a:p>
      </dsp:txBody>
      <dsp:txXfrm rot="-5400000">
        <a:off x="3034686" y="106749"/>
        <a:ext cx="5349989" cy="831980"/>
      </dsp:txXfrm>
    </dsp:sp>
    <dsp:sp modelId="{64057679-C3F2-4003-AD90-F5403ED413A6}">
      <dsp:nvSpPr>
        <dsp:cNvPr id="0" name=""/>
        <dsp:cNvSpPr/>
      </dsp:nvSpPr>
      <dsp:spPr>
        <a:xfrm>
          <a:off x="0" y="70"/>
          <a:ext cx="3034686" cy="1045336"/>
        </a:xfrm>
        <a:prstGeom prst="roundRect">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ETL Tools</a:t>
          </a:r>
        </a:p>
      </dsp:txBody>
      <dsp:txXfrm>
        <a:off x="51029" y="51099"/>
        <a:ext cx="2932628" cy="943278"/>
      </dsp:txXfrm>
    </dsp:sp>
    <dsp:sp modelId="{B4750DF8-308D-40E7-A592-54AA5C09825F}">
      <dsp:nvSpPr>
        <dsp:cNvPr id="0" name=""/>
        <dsp:cNvSpPr/>
      </dsp:nvSpPr>
      <dsp:spPr>
        <a:xfrm rot="5400000">
          <a:off x="5271186" y="-1133468"/>
          <a:ext cx="921996" cy="5394997"/>
        </a:xfrm>
        <a:prstGeom prst="round2SameRect">
          <a:avLst/>
        </a:prstGeom>
        <a:solidFill>
          <a:schemeClr val="accent1">
            <a:alpha val="90000"/>
            <a:tint val="40000"/>
            <a:hueOff val="0"/>
            <a:satOff val="0"/>
            <a:lumOff val="0"/>
            <a:alphaOff val="0"/>
          </a:schemeClr>
        </a:solidFill>
        <a:ln w="11429" cap="flat" cmpd="sng" algn="ctr">
          <a:solidFill>
            <a:schemeClr val="accent1">
              <a:alpha val="90000"/>
              <a:tint val="40000"/>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11200">
            <a:lnSpc>
              <a:spcPct val="90000"/>
            </a:lnSpc>
            <a:spcBef>
              <a:spcPct val="0"/>
            </a:spcBef>
            <a:spcAft>
              <a:spcPct val="15000"/>
            </a:spcAft>
            <a:buChar char="•"/>
          </a:pPr>
          <a:r>
            <a:rPr lang="en-GB" sz="1600" kern="1200" dirty="0"/>
            <a:t>The data store is optimized for decision support and is generally represented by a data warehouse or a data mart. The data store contains two main types of data: business data </a:t>
          </a:r>
          <a:r>
            <a:rPr lang="en-US" sz="1600" kern="1200" dirty="0"/>
            <a:t>and business model data.</a:t>
          </a:r>
        </a:p>
      </dsp:txBody>
      <dsp:txXfrm rot="-5400000">
        <a:off x="3034686" y="1148040"/>
        <a:ext cx="5349989" cy="831980"/>
      </dsp:txXfrm>
    </dsp:sp>
    <dsp:sp modelId="{675E5E88-02D3-4A1D-B723-67BE3081B76B}">
      <dsp:nvSpPr>
        <dsp:cNvPr id="0" name=""/>
        <dsp:cNvSpPr/>
      </dsp:nvSpPr>
      <dsp:spPr>
        <a:xfrm>
          <a:off x="0" y="1104017"/>
          <a:ext cx="3034686" cy="920025"/>
        </a:xfrm>
        <a:prstGeom prst="roundRect">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Data store</a:t>
          </a:r>
        </a:p>
      </dsp:txBody>
      <dsp:txXfrm>
        <a:off x="44912" y="1148929"/>
        <a:ext cx="2944862" cy="830201"/>
      </dsp:txXfrm>
    </dsp:sp>
    <dsp:sp modelId="{2178C7ED-C9C1-4141-A5AE-17258B02B9A6}">
      <dsp:nvSpPr>
        <dsp:cNvPr id="0" name=""/>
        <dsp:cNvSpPr/>
      </dsp:nvSpPr>
      <dsp:spPr>
        <a:xfrm rot="5400000">
          <a:off x="5271186" y="-153846"/>
          <a:ext cx="921996" cy="5394997"/>
        </a:xfrm>
        <a:prstGeom prst="round2SameRect">
          <a:avLst/>
        </a:prstGeom>
        <a:solidFill>
          <a:schemeClr val="accent1">
            <a:alpha val="90000"/>
            <a:tint val="40000"/>
            <a:hueOff val="0"/>
            <a:satOff val="0"/>
            <a:lumOff val="0"/>
            <a:alphaOff val="0"/>
          </a:schemeClr>
        </a:solidFill>
        <a:ln w="11429" cap="flat" cmpd="sng" algn="ctr">
          <a:solidFill>
            <a:schemeClr val="accent1">
              <a:alpha val="90000"/>
              <a:tint val="40000"/>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11200">
            <a:lnSpc>
              <a:spcPct val="90000"/>
            </a:lnSpc>
            <a:spcBef>
              <a:spcPct val="0"/>
            </a:spcBef>
            <a:spcAft>
              <a:spcPct val="15000"/>
            </a:spcAft>
            <a:buChar char="•"/>
          </a:pPr>
          <a:r>
            <a:rPr lang="en-GB" sz="1600" kern="1200" dirty="0"/>
            <a:t>This component performs data retrieval, data analysis, and data-mining tasks using the data in the data store. This component is used by the data analyst to create queries </a:t>
          </a:r>
          <a:r>
            <a:rPr lang="en-US" sz="1600" kern="1200" dirty="0"/>
            <a:t>that access the database</a:t>
          </a:r>
        </a:p>
      </dsp:txBody>
      <dsp:txXfrm rot="-5400000">
        <a:off x="3034686" y="2127662"/>
        <a:ext cx="5349989" cy="831980"/>
      </dsp:txXfrm>
    </dsp:sp>
    <dsp:sp modelId="{E36A7AD0-00DD-4122-8BA5-D4058784C957}">
      <dsp:nvSpPr>
        <dsp:cNvPr id="0" name=""/>
        <dsp:cNvSpPr/>
      </dsp:nvSpPr>
      <dsp:spPr>
        <a:xfrm>
          <a:off x="0" y="2092473"/>
          <a:ext cx="3034686" cy="902358"/>
        </a:xfrm>
        <a:prstGeom prst="roundRect">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Data query and</a:t>
          </a:r>
        </a:p>
        <a:p>
          <a:pPr marL="0" lvl="0" indent="0" algn="ctr" defTabSz="1022350">
            <a:lnSpc>
              <a:spcPct val="90000"/>
            </a:lnSpc>
            <a:spcBef>
              <a:spcPct val="0"/>
            </a:spcBef>
            <a:spcAft>
              <a:spcPct val="35000"/>
            </a:spcAft>
            <a:buNone/>
          </a:pPr>
          <a:r>
            <a:rPr lang="en-US" sz="2300" kern="1200" dirty="0"/>
            <a:t>analysis tools</a:t>
          </a:r>
        </a:p>
      </dsp:txBody>
      <dsp:txXfrm>
        <a:off x="44049" y="2136522"/>
        <a:ext cx="2946588" cy="814260"/>
      </dsp:txXfrm>
    </dsp:sp>
    <dsp:sp modelId="{02E61DA0-142D-4E48-BEE7-9B3B7B537DCB}">
      <dsp:nvSpPr>
        <dsp:cNvPr id="0" name=""/>
        <dsp:cNvSpPr/>
      </dsp:nvSpPr>
      <dsp:spPr>
        <a:xfrm rot="5400000">
          <a:off x="5271186" y="941024"/>
          <a:ext cx="921996" cy="5394997"/>
        </a:xfrm>
        <a:prstGeom prst="round2SameRect">
          <a:avLst/>
        </a:prstGeom>
        <a:solidFill>
          <a:schemeClr val="accent1">
            <a:alpha val="90000"/>
            <a:tint val="40000"/>
            <a:hueOff val="0"/>
            <a:satOff val="0"/>
            <a:lumOff val="0"/>
            <a:alphaOff val="0"/>
          </a:schemeClr>
        </a:solidFill>
        <a:ln w="11429" cap="flat" cmpd="sng" algn="ctr">
          <a:solidFill>
            <a:schemeClr val="accent1">
              <a:alpha val="90000"/>
              <a:tint val="40000"/>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711200">
            <a:lnSpc>
              <a:spcPct val="90000"/>
            </a:lnSpc>
            <a:spcBef>
              <a:spcPct val="0"/>
            </a:spcBef>
            <a:spcAft>
              <a:spcPct val="15000"/>
            </a:spcAft>
            <a:buChar char="•"/>
          </a:pPr>
          <a:r>
            <a:rPr lang="en-GB" sz="1600" kern="1200" dirty="0"/>
            <a:t>This component is in charge of presenting the data to the end user in a variety of ways. This component is used by the data analyst to organize and present the data.</a:t>
          </a:r>
          <a:endParaRPr lang="en-US" sz="1600" kern="1200" dirty="0"/>
        </a:p>
      </dsp:txBody>
      <dsp:txXfrm rot="-5400000">
        <a:off x="3034686" y="3222532"/>
        <a:ext cx="5349989" cy="831980"/>
      </dsp:txXfrm>
    </dsp:sp>
    <dsp:sp modelId="{90331C74-D6EB-40C8-B708-E389DDE58E89}">
      <dsp:nvSpPr>
        <dsp:cNvPr id="0" name=""/>
        <dsp:cNvSpPr/>
      </dsp:nvSpPr>
      <dsp:spPr>
        <a:xfrm>
          <a:off x="0" y="3062275"/>
          <a:ext cx="3034686" cy="1152495"/>
        </a:xfrm>
        <a:prstGeom prst="roundRect">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Data presentation &amp; visualization tools</a:t>
          </a:r>
        </a:p>
      </dsp:txBody>
      <dsp:txXfrm>
        <a:off x="56260" y="3118535"/>
        <a:ext cx="2922166" cy="10399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481171"/>
          </a:xfrm>
          <a:prstGeom prst="rect">
            <a:avLst/>
          </a:prstGeom>
        </p:spPr>
        <p:txBody>
          <a:bodyPr vert="horz" lIns="94348" tIns="47174" rIns="94348" bIns="47174" rtlCol="0"/>
          <a:lstStyle>
            <a:lvl1pPr algn="l">
              <a:defRPr sz="1200"/>
            </a:lvl1pPr>
          </a:lstStyle>
          <a:p>
            <a:endParaRPr lang="en-US"/>
          </a:p>
        </p:txBody>
      </p:sp>
      <p:sp>
        <p:nvSpPr>
          <p:cNvPr id="3" name="Date Placeholder 2"/>
          <p:cNvSpPr>
            <a:spLocks noGrp="1"/>
          </p:cNvSpPr>
          <p:nvPr>
            <p:ph type="dt" idx="1"/>
          </p:nvPr>
        </p:nvSpPr>
        <p:spPr>
          <a:xfrm>
            <a:off x="3901698" y="0"/>
            <a:ext cx="2984871" cy="481171"/>
          </a:xfrm>
          <a:prstGeom prst="rect">
            <a:avLst/>
          </a:prstGeom>
        </p:spPr>
        <p:txBody>
          <a:bodyPr vert="horz" lIns="94348" tIns="47174" rIns="94348" bIns="47174" rtlCol="0"/>
          <a:lstStyle>
            <a:lvl1pPr algn="r">
              <a:defRPr sz="1200"/>
            </a:lvl1pPr>
          </a:lstStyle>
          <a:p>
            <a:fld id="{7E0696ED-FA0C-4D62-8B9E-345586E58E48}" type="datetimeFigureOut">
              <a:rPr lang="en-US" smtClean="0"/>
              <a:pPr/>
              <a:t>11/21/2023</a:t>
            </a:fld>
            <a:endParaRPr lang="en-US"/>
          </a:p>
        </p:txBody>
      </p:sp>
      <p:sp>
        <p:nvSpPr>
          <p:cNvPr id="4" name="Slide Image Placeholder 3"/>
          <p:cNvSpPr>
            <a:spLocks noGrp="1" noRot="1" noChangeAspect="1"/>
          </p:cNvSpPr>
          <p:nvPr>
            <p:ph type="sldImg" idx="2"/>
          </p:nvPr>
        </p:nvSpPr>
        <p:spPr>
          <a:xfrm>
            <a:off x="1039813" y="722313"/>
            <a:ext cx="4808537" cy="3608387"/>
          </a:xfrm>
          <a:prstGeom prst="rect">
            <a:avLst/>
          </a:prstGeom>
          <a:noFill/>
          <a:ln w="12700">
            <a:solidFill>
              <a:prstClr val="black"/>
            </a:solidFill>
          </a:ln>
        </p:spPr>
        <p:txBody>
          <a:bodyPr vert="horz" lIns="94348" tIns="47174" rIns="94348" bIns="47174" rtlCol="0" anchor="ctr"/>
          <a:lstStyle/>
          <a:p>
            <a:endParaRPr lang="en-US"/>
          </a:p>
        </p:txBody>
      </p:sp>
      <p:sp>
        <p:nvSpPr>
          <p:cNvPr id="5" name="Notes Placeholder 4"/>
          <p:cNvSpPr>
            <a:spLocks noGrp="1"/>
          </p:cNvSpPr>
          <p:nvPr>
            <p:ph type="body" sz="quarter" idx="3"/>
          </p:nvPr>
        </p:nvSpPr>
        <p:spPr>
          <a:xfrm>
            <a:off x="688817" y="4571127"/>
            <a:ext cx="5510530" cy="4330541"/>
          </a:xfrm>
          <a:prstGeom prst="rect">
            <a:avLst/>
          </a:prstGeom>
        </p:spPr>
        <p:txBody>
          <a:bodyPr vert="horz" lIns="94348" tIns="47174" rIns="94348" bIns="4717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40584"/>
            <a:ext cx="2984871" cy="481171"/>
          </a:xfrm>
          <a:prstGeom prst="rect">
            <a:avLst/>
          </a:prstGeom>
        </p:spPr>
        <p:txBody>
          <a:bodyPr vert="horz" lIns="94348" tIns="47174" rIns="94348" bIns="47174" rtlCol="0" anchor="b"/>
          <a:lstStyle>
            <a:lvl1pPr algn="l">
              <a:defRPr sz="1200"/>
            </a:lvl1pPr>
          </a:lstStyle>
          <a:p>
            <a:endParaRPr lang="en-US"/>
          </a:p>
        </p:txBody>
      </p:sp>
      <p:sp>
        <p:nvSpPr>
          <p:cNvPr id="7" name="Slide Number Placeholder 6"/>
          <p:cNvSpPr>
            <a:spLocks noGrp="1"/>
          </p:cNvSpPr>
          <p:nvPr>
            <p:ph type="sldNum" sz="quarter" idx="5"/>
          </p:nvPr>
        </p:nvSpPr>
        <p:spPr>
          <a:xfrm>
            <a:off x="3901698" y="9140584"/>
            <a:ext cx="2984871" cy="481171"/>
          </a:xfrm>
          <a:prstGeom prst="rect">
            <a:avLst/>
          </a:prstGeom>
        </p:spPr>
        <p:txBody>
          <a:bodyPr vert="horz" lIns="94348" tIns="47174" rIns="94348" bIns="47174" rtlCol="0" anchor="b"/>
          <a:lstStyle>
            <a:lvl1pPr algn="r">
              <a:defRPr sz="1200"/>
            </a:lvl1pPr>
          </a:lstStyle>
          <a:p>
            <a:fld id="{B1598827-CEB3-40C8-BD97-C7A8565779F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247E3D22-EA6F-452E-BABD-F58A132B677B}" type="datetime1">
              <a:rPr lang="en-US" smtClean="0"/>
              <a:t>11/21/2023</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EFAAA40E-0777-4F88-BF92-0F32F094C4BA}"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E09BA68-7C14-4714-87AC-679EFDBFF769}" type="datetime1">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AAA40E-0777-4F88-BF92-0F32F094C4BA}"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EFAAA40E-0777-4F88-BF92-0F32F094C4BA}"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2F8D341-F64B-4CBA-84B0-D36B97917084}" type="datetime1">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084751B9-0934-44A5-939E-1E41A79D4295}" type="datetime1">
              <a:rPr lang="en-US" smtClean="0"/>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EFAAA40E-0777-4F88-BF92-0F32F094C4BA}"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F123BB8A-0C22-4D4C-B22E-5C1164F4A1CF}" type="datetime1">
              <a:rPr lang="en-US" smtClean="0"/>
              <a:t>11/21/2023</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EFAAA40E-0777-4F88-BF92-0F32F094C4BA}"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36E63EC8-A345-4309-98BE-3A99156DA955}" type="datetime1">
              <a:rPr lang="en-US" smtClean="0"/>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AAA40E-0777-4F88-BF92-0F32F094C4BA}"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B11A7E94-0F3E-43F3-BF61-1FCE4F13EE85}" type="datetime1">
              <a:rPr lang="en-US" smtClean="0"/>
              <a:t>11/21/2023</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EFAAA40E-0777-4F88-BF92-0F32F094C4BA}"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F04C1BA-9E18-4A26-8F34-837397EEC118}" type="datetime1">
              <a:rPr lang="en-US" smtClean="0"/>
              <a:t>11/21/2023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EFAAA40E-0777-4F88-BF92-0F32F094C4B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7763EC76-EE40-44A1-A984-84A49E852422}" type="datetime1">
              <a:rPr lang="en-US" smtClean="0"/>
              <a:t>11/21/2023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EFAAA40E-0777-4F88-BF92-0F32F094C4B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EFAAA40E-0777-4F88-BF92-0F32F094C4BA}"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4A42864F-91E0-46CB-B82F-B05AF796BE13}" type="datetime1">
              <a:rPr lang="en-US" smtClean="0"/>
              <a:t>11/21/2023</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EFAAA40E-0777-4F88-BF92-0F32F094C4BA}"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7BD9D600-2A2D-4C4E-BFD2-AFA6A5C0AE85}" type="datetime1">
              <a:rPr lang="en-US" smtClean="0"/>
              <a:t>11/21/2023</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88E75B7F-77A8-4E84-AE3E-390735F5DB8B}" type="datetime1">
              <a:rPr lang="en-US" smtClean="0"/>
              <a:t>11/21/2023</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EFAAA40E-0777-4F88-BF92-0F32F094C4BA}"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3143248"/>
            <a:ext cx="7772400" cy="1524000"/>
          </a:xfrm>
        </p:spPr>
        <p:txBody>
          <a:bodyPr>
            <a:normAutofit fontScale="90000"/>
          </a:bodyPr>
          <a:lstStyle/>
          <a:p>
            <a:r>
              <a:rPr lang="en-GB" b="1" dirty="0">
                <a:solidFill>
                  <a:schemeClr val="tx2"/>
                </a:solidFill>
              </a:rPr>
              <a:t>Unit 6 </a:t>
            </a:r>
            <a:br>
              <a:rPr lang="en-GB" b="1" dirty="0">
                <a:solidFill>
                  <a:schemeClr val="tx2"/>
                </a:solidFill>
              </a:rPr>
            </a:br>
            <a:r>
              <a:rPr lang="en-GB" b="1" dirty="0">
                <a:solidFill>
                  <a:schemeClr val="tx2"/>
                </a:solidFill>
              </a:rPr>
              <a:t>Business Intelligence and Data Warehouses</a:t>
            </a:r>
            <a:endParaRPr lang="en-US" dirty="0">
              <a:solidFill>
                <a:schemeClr val="tx2"/>
              </a:solidFill>
            </a:endParaRPr>
          </a:p>
        </p:txBody>
      </p:sp>
      <p:sp>
        <p:nvSpPr>
          <p:cNvPr id="3" name="Slide Number Placeholder 2"/>
          <p:cNvSpPr>
            <a:spLocks noGrp="1"/>
          </p:cNvSpPr>
          <p:nvPr>
            <p:ph type="sldNum" sz="quarter" idx="12"/>
          </p:nvPr>
        </p:nvSpPr>
        <p:spPr/>
        <p:txBody>
          <a:bodyPr/>
          <a:lstStyle/>
          <a:p>
            <a:fld id="{EFAAA40E-0777-4F88-BF92-0F32F094C4BA}"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sz="3600" dirty="0"/>
            </a:br>
            <a:r>
              <a:rPr lang="en-US" dirty="0"/>
              <a:t>Business Intelligence Architecture</a:t>
            </a:r>
          </a:p>
        </p:txBody>
      </p:sp>
      <p:sp>
        <p:nvSpPr>
          <p:cNvPr id="3" name="Content Placeholder 2"/>
          <p:cNvSpPr>
            <a:spLocks noGrp="1"/>
          </p:cNvSpPr>
          <p:nvPr>
            <p:ph sz="quarter" idx="1"/>
          </p:nvPr>
        </p:nvSpPr>
        <p:spPr/>
        <p:txBody>
          <a:bodyPr>
            <a:noAutofit/>
          </a:bodyPr>
          <a:lstStyle/>
          <a:p>
            <a:pPr algn="just"/>
            <a:r>
              <a:rPr lang="en-IN" sz="1800" b="1" dirty="0"/>
              <a:t>Business Intelligence Framework</a:t>
            </a:r>
            <a:endParaRPr lang="en-GB" sz="1800" b="1" dirty="0"/>
          </a:p>
          <a:p>
            <a:pPr algn="just"/>
            <a:endParaRPr lang="en-GB" sz="1800" dirty="0"/>
          </a:p>
          <a:p>
            <a:pPr algn="just"/>
            <a:r>
              <a:rPr lang="en-GB" sz="1800" dirty="0"/>
              <a:t>The BI architecture is composed of data, people, processes, technology, and </a:t>
            </a:r>
            <a:r>
              <a:rPr lang="en-US" sz="1800" dirty="0"/>
              <a:t>the management.</a:t>
            </a:r>
          </a:p>
          <a:p>
            <a:pPr algn="just"/>
            <a:endParaRPr lang="en-US" sz="1800" dirty="0"/>
          </a:p>
          <a:p>
            <a:pPr algn="just"/>
            <a:r>
              <a:rPr lang="en-US" sz="1800" dirty="0"/>
              <a:t>The main focus of BI is to gather, integrate, and store business data for the purpose of creating information</a:t>
            </a:r>
          </a:p>
          <a:p>
            <a:pPr algn="just"/>
            <a:endParaRPr lang="en-IN" sz="1800" dirty="0"/>
          </a:p>
          <a:p>
            <a:pPr algn="just"/>
            <a:r>
              <a:rPr lang="en-US" sz="1800" dirty="0"/>
              <a:t>BI tools focus </a:t>
            </a:r>
            <a:r>
              <a:rPr lang="en-GB" sz="1800" dirty="0"/>
              <a:t>on the strategic and tactical use of information. Therefore, BI uses an arrangement of the best management practices to manage data as a corporate </a:t>
            </a:r>
            <a:r>
              <a:rPr lang="en-US" sz="1800" dirty="0"/>
              <a:t>asset.</a:t>
            </a:r>
          </a:p>
          <a:p>
            <a:pPr algn="just"/>
            <a:endParaRPr lang="en-IN" sz="1800" dirty="0"/>
          </a:p>
          <a:p>
            <a:pPr algn="just"/>
            <a:endParaRPr lang="en-US" sz="1800" dirty="0"/>
          </a:p>
        </p:txBody>
      </p:sp>
      <p:sp>
        <p:nvSpPr>
          <p:cNvPr id="4" name="Slide Number Placeholder 3"/>
          <p:cNvSpPr>
            <a:spLocks noGrp="1"/>
          </p:cNvSpPr>
          <p:nvPr>
            <p:ph type="sldNum" sz="quarter" idx="12"/>
          </p:nvPr>
        </p:nvSpPr>
        <p:spPr/>
        <p:txBody>
          <a:bodyPr/>
          <a:lstStyle/>
          <a:p>
            <a:fld id="{EFAAA40E-0777-4F88-BF92-0F32F094C4BA}"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11</a:t>
            </a:fld>
            <a:endParaRPr lang="en-US"/>
          </a:p>
        </p:txBody>
      </p:sp>
      <p:sp>
        <p:nvSpPr>
          <p:cNvPr id="5" name="Content Placeholder 4"/>
          <p:cNvSpPr>
            <a:spLocks noGrp="1"/>
          </p:cNvSpPr>
          <p:nvPr>
            <p:ph sz="quarter" idx="1"/>
          </p:nvPr>
        </p:nvSpPr>
        <p:spPr/>
        <p:txBody>
          <a:bodyPr>
            <a:noAutofit/>
          </a:bodyPr>
          <a:lstStyle/>
          <a:p>
            <a:pPr algn="just"/>
            <a:r>
              <a:rPr lang="en-GB" sz="1800" dirty="0"/>
              <a:t>The use of master data management techniques. </a:t>
            </a:r>
            <a:r>
              <a:rPr lang="en-GB" sz="1800" b="1" dirty="0"/>
              <a:t>Master data management (MDM</a:t>
            </a:r>
            <a:r>
              <a:rPr lang="en-GB" sz="1800" dirty="0"/>
              <a:t>) is a collection of concepts, techniques, and processes for the proper identification, definition, and management of data elements within an organization.</a:t>
            </a:r>
          </a:p>
          <a:p>
            <a:pPr algn="just"/>
            <a:endParaRPr lang="en-GB" sz="1800" dirty="0"/>
          </a:p>
          <a:p>
            <a:pPr algn="just"/>
            <a:r>
              <a:rPr lang="en-US" sz="1800" dirty="0"/>
              <a:t>MDM’s main goal is to provide a comprehensive and consistent definition of all data within an organization</a:t>
            </a:r>
          </a:p>
          <a:p>
            <a:pPr algn="just"/>
            <a:endParaRPr lang="en-US" sz="1800" dirty="0"/>
          </a:p>
          <a:p>
            <a:pPr algn="just"/>
            <a:r>
              <a:rPr lang="en-US" sz="1800" dirty="0"/>
              <a:t>MDM ensures that all company resources (people, procedures, and IT systems) that operate over data have uniform and consistent views of the company’s data.</a:t>
            </a:r>
          </a:p>
          <a:p>
            <a:pPr algn="just"/>
            <a:endParaRPr lang="en-GB" sz="1800" dirty="0"/>
          </a:p>
          <a:p>
            <a:pPr algn="just"/>
            <a:endParaRPr lang="en-US" sz="1800" dirty="0"/>
          </a:p>
        </p:txBody>
      </p:sp>
      <p:sp>
        <p:nvSpPr>
          <p:cNvPr id="6" name="Title 1"/>
          <p:cNvSpPr>
            <a:spLocks noGrp="1"/>
          </p:cNvSpPr>
          <p:nvPr>
            <p:ph type="title"/>
          </p:nvPr>
        </p:nvSpPr>
        <p:spPr/>
        <p:txBody>
          <a:bodyPr>
            <a:normAutofit fontScale="90000"/>
          </a:bodyPr>
          <a:lstStyle/>
          <a:p>
            <a:br>
              <a:rPr lang="en-IN" sz="3600" dirty="0"/>
            </a:br>
            <a:r>
              <a:rPr lang="en-US" dirty="0"/>
              <a:t>Business Intelligence Architecture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12</a:t>
            </a:fld>
            <a:endParaRPr lang="en-US"/>
          </a:p>
        </p:txBody>
      </p:sp>
      <p:sp>
        <p:nvSpPr>
          <p:cNvPr id="5" name="Content Placeholder 4"/>
          <p:cNvSpPr>
            <a:spLocks noGrp="1"/>
          </p:cNvSpPr>
          <p:nvPr>
            <p:ph sz="quarter" idx="1"/>
          </p:nvPr>
        </p:nvSpPr>
        <p:spPr/>
        <p:txBody>
          <a:bodyPr>
            <a:normAutofit/>
          </a:bodyPr>
          <a:lstStyle/>
          <a:p>
            <a:pPr algn="just"/>
            <a:r>
              <a:rPr lang="en-GB" sz="1800" dirty="0"/>
              <a:t>An added benefit of this meticulous approach to data management and decision making is that it provides a framework for business governance. </a:t>
            </a:r>
            <a:r>
              <a:rPr lang="en-GB" sz="1800" b="1" dirty="0"/>
              <a:t>Governance </a:t>
            </a:r>
            <a:r>
              <a:rPr lang="en-GB" sz="1800" dirty="0"/>
              <a:t>is a method or process of government. </a:t>
            </a:r>
          </a:p>
          <a:p>
            <a:pPr algn="just"/>
            <a:endParaRPr lang="en-GB" sz="1800" dirty="0"/>
          </a:p>
          <a:p>
            <a:pPr algn="just"/>
            <a:r>
              <a:rPr lang="en-GB" sz="1800" dirty="0"/>
              <a:t>BI provides a method for controlling and monitoring business health and for consistent decision making.</a:t>
            </a:r>
            <a:endParaRPr lang="en-US" sz="1800" dirty="0"/>
          </a:p>
          <a:p>
            <a:endParaRPr lang="en-US" sz="1800" dirty="0"/>
          </a:p>
        </p:txBody>
      </p:sp>
      <p:sp>
        <p:nvSpPr>
          <p:cNvPr id="6" name="Title 1"/>
          <p:cNvSpPr>
            <a:spLocks noGrp="1"/>
          </p:cNvSpPr>
          <p:nvPr>
            <p:ph type="title"/>
          </p:nvPr>
        </p:nvSpPr>
        <p:spPr/>
        <p:txBody>
          <a:bodyPr>
            <a:normAutofit fontScale="90000"/>
          </a:bodyPr>
          <a:lstStyle/>
          <a:p>
            <a:br>
              <a:rPr lang="en-IN" sz="3600" dirty="0"/>
            </a:br>
            <a:r>
              <a:rPr lang="en-US" dirty="0"/>
              <a:t>Business Intelligence Architecture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sz="3600" dirty="0"/>
            </a:br>
            <a:r>
              <a:rPr lang="en-US" dirty="0"/>
              <a:t>Business Intelligence Architecture</a:t>
            </a:r>
          </a:p>
        </p:txBody>
      </p:sp>
      <p:sp>
        <p:nvSpPr>
          <p:cNvPr id="3" name="Content Placeholder 2"/>
          <p:cNvSpPr>
            <a:spLocks noGrp="1"/>
          </p:cNvSpPr>
          <p:nvPr>
            <p:ph sz="quarter" idx="1"/>
          </p:nvPr>
        </p:nvSpPr>
        <p:spPr/>
        <p:txBody>
          <a:bodyPr>
            <a:normAutofit/>
          </a:bodyPr>
          <a:lstStyle/>
          <a:p>
            <a:pPr algn="just"/>
            <a:r>
              <a:rPr lang="en-GB" sz="1600" dirty="0"/>
              <a:t>BI makes extensive use of a special type of metrics known as key performance indicators.</a:t>
            </a:r>
          </a:p>
          <a:p>
            <a:pPr algn="just"/>
            <a:endParaRPr lang="en-GB" sz="1600" dirty="0"/>
          </a:p>
          <a:p>
            <a:pPr algn="just"/>
            <a:r>
              <a:rPr lang="en-US" sz="1600" b="1" dirty="0"/>
              <a:t>Key performance </a:t>
            </a:r>
            <a:r>
              <a:rPr lang="en-GB" sz="1600" b="1" dirty="0"/>
              <a:t>indicators (KPI) </a:t>
            </a:r>
            <a:r>
              <a:rPr lang="en-GB" sz="1600" dirty="0"/>
              <a:t>are quantifiable measurements (numeric or scale based) that assess the company’s effectiveness or success in reaching its strategic and operational goals.</a:t>
            </a:r>
          </a:p>
          <a:p>
            <a:pPr algn="just"/>
            <a:endParaRPr lang="en-GB" sz="1600" dirty="0"/>
          </a:p>
          <a:p>
            <a:pPr algn="just"/>
            <a:r>
              <a:rPr lang="en-GB" sz="1600" dirty="0"/>
              <a:t>There are many different KPI used by different industries. Some </a:t>
            </a:r>
            <a:r>
              <a:rPr lang="en-US" sz="1600" dirty="0"/>
              <a:t>examples of KPI are:</a:t>
            </a:r>
          </a:p>
          <a:p>
            <a:pPr lvl="1" algn="just"/>
            <a:r>
              <a:rPr lang="en-GB" sz="1500" b="1" dirty="0"/>
              <a:t>General : </a:t>
            </a:r>
            <a:r>
              <a:rPr lang="en-GB" sz="1500" dirty="0"/>
              <a:t>Year-to-year measurements of profit by line of business, same store sales, product turnovers, product recalls, sales by promotion, sales by employee, etc.</a:t>
            </a:r>
          </a:p>
          <a:p>
            <a:pPr lvl="1" algn="just"/>
            <a:r>
              <a:rPr lang="en-GB" sz="1600" b="1" dirty="0"/>
              <a:t>Finance</a:t>
            </a:r>
            <a:r>
              <a:rPr lang="en-GB" sz="1600" dirty="0"/>
              <a:t> : Earnings per share, profit margin, revenue per employee, percentage of sales to account receivables, assets to sales, etc.</a:t>
            </a:r>
          </a:p>
          <a:p>
            <a:pPr lvl="1" algn="just"/>
            <a:r>
              <a:rPr lang="en-GB" sz="1600" b="1" dirty="0"/>
              <a:t>Human resources </a:t>
            </a:r>
            <a:r>
              <a:rPr lang="en-GB" sz="1600" dirty="0"/>
              <a:t>: Applicants to job openings, employee turnover, employee longevity, etc.</a:t>
            </a:r>
          </a:p>
          <a:p>
            <a:pPr lvl="1" algn="just"/>
            <a:r>
              <a:rPr lang="en-GB" sz="1600" b="1" dirty="0"/>
              <a:t>Education</a:t>
            </a:r>
            <a:r>
              <a:rPr lang="en-GB" sz="1600" dirty="0"/>
              <a:t> : Graduation rates, number of incoming freshmen, student retention rates, etc.</a:t>
            </a:r>
            <a:endParaRPr lang="en-US" sz="1600" dirty="0"/>
          </a:p>
        </p:txBody>
      </p:sp>
      <p:sp>
        <p:nvSpPr>
          <p:cNvPr id="4" name="Slide Number Placeholder 3"/>
          <p:cNvSpPr>
            <a:spLocks noGrp="1"/>
          </p:cNvSpPr>
          <p:nvPr>
            <p:ph type="sldNum" sz="quarter" idx="12"/>
          </p:nvPr>
        </p:nvSpPr>
        <p:spPr/>
        <p:txBody>
          <a:bodyPr/>
          <a:lstStyle/>
          <a:p>
            <a:fld id="{EFAAA40E-0777-4F88-BF92-0F32F094C4BA}"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sz="3600" dirty="0"/>
            </a:br>
            <a:r>
              <a:rPr lang="en-US" dirty="0"/>
              <a:t>Business Intelligence Architecture</a:t>
            </a:r>
          </a:p>
        </p:txBody>
      </p:sp>
      <p:sp>
        <p:nvSpPr>
          <p:cNvPr id="3" name="Content Placeholder 2"/>
          <p:cNvSpPr>
            <a:spLocks noGrp="1"/>
          </p:cNvSpPr>
          <p:nvPr>
            <p:ph sz="quarter" idx="1"/>
          </p:nvPr>
        </p:nvSpPr>
        <p:spPr/>
        <p:txBody>
          <a:bodyPr>
            <a:normAutofit/>
          </a:bodyPr>
          <a:lstStyle/>
          <a:p>
            <a:r>
              <a:rPr lang="en-US" sz="1600" b="1" dirty="0"/>
              <a:t>Basic BI Architectural Components</a:t>
            </a:r>
          </a:p>
          <a:p>
            <a:endParaRPr lang="en-IN" sz="1600" b="1" dirty="0"/>
          </a:p>
          <a:p>
            <a:endParaRPr lang="en-US" sz="1600" dirty="0"/>
          </a:p>
        </p:txBody>
      </p:sp>
      <p:graphicFrame>
        <p:nvGraphicFramePr>
          <p:cNvPr id="5" name="Diagram 4"/>
          <p:cNvGraphicFramePr/>
          <p:nvPr/>
        </p:nvGraphicFramePr>
        <p:xfrm>
          <a:off x="357158" y="2071678"/>
          <a:ext cx="8429684" cy="4214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p:cNvSpPr>
            <a:spLocks noGrp="1"/>
          </p:cNvSpPr>
          <p:nvPr>
            <p:ph type="sldNum" sz="quarter" idx="12"/>
          </p:nvPr>
        </p:nvSpPr>
        <p:spPr/>
        <p:txBody>
          <a:bodyPr/>
          <a:lstStyle/>
          <a:p>
            <a:fld id="{EFAAA40E-0777-4F88-BF92-0F32F094C4BA}"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FAAA40E-0777-4F88-BF92-0F32F094C4BA}" type="slidenum">
              <a:rPr lang="en-US" smtClean="0"/>
              <a:pPr/>
              <a:t>15</a:t>
            </a:fld>
            <a:endParaRPr lang="en-US"/>
          </a:p>
        </p:txBody>
      </p:sp>
      <p:sp>
        <p:nvSpPr>
          <p:cNvPr id="6" name="Title 1"/>
          <p:cNvSpPr>
            <a:spLocks noGrp="1"/>
          </p:cNvSpPr>
          <p:nvPr>
            <p:ph type="title"/>
          </p:nvPr>
        </p:nvSpPr>
        <p:spPr/>
        <p:txBody>
          <a:bodyPr>
            <a:normAutofit fontScale="90000"/>
          </a:bodyPr>
          <a:lstStyle/>
          <a:p>
            <a:br>
              <a:rPr lang="en-IN" sz="3600" dirty="0"/>
            </a:br>
            <a:r>
              <a:rPr lang="en-US" dirty="0"/>
              <a:t>Business Intelligence Architecture</a:t>
            </a:r>
          </a:p>
        </p:txBody>
      </p:sp>
      <p:pic>
        <p:nvPicPr>
          <p:cNvPr id="2053" name="Picture 5"/>
          <p:cNvPicPr>
            <a:picLocks noGrp="1" noChangeAspect="1" noChangeArrowheads="1"/>
          </p:cNvPicPr>
          <p:nvPr>
            <p:ph sz="quarter" idx="1"/>
          </p:nvPr>
        </p:nvPicPr>
        <p:blipFill>
          <a:blip r:embed="rId2" cstate="print"/>
          <a:srcRect/>
          <a:stretch>
            <a:fillRect/>
          </a:stretch>
        </p:blipFill>
        <p:spPr bwMode="auto">
          <a:xfrm>
            <a:off x="1286418" y="1527174"/>
            <a:ext cx="6802419" cy="475934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142976" y="214290"/>
            <a:ext cx="6929486" cy="6184591"/>
          </a:xfrm>
          <a:prstGeom prst="rect">
            <a:avLst/>
          </a:prstGeom>
          <a:noFill/>
          <a:ln w="9525">
            <a:noFill/>
            <a:miter lim="800000"/>
            <a:headEnd/>
            <a:tailEnd/>
          </a:ln>
          <a:effectLst/>
        </p:spPr>
      </p:pic>
      <p:sp>
        <p:nvSpPr>
          <p:cNvPr id="7" name="Rectangle 6"/>
          <p:cNvSpPr/>
          <p:nvPr/>
        </p:nvSpPr>
        <p:spPr>
          <a:xfrm>
            <a:off x="2500298" y="6357958"/>
            <a:ext cx="4214842" cy="338554"/>
          </a:xfrm>
          <a:prstGeom prst="rect">
            <a:avLst/>
          </a:prstGeom>
        </p:spPr>
        <p:txBody>
          <a:bodyPr wrap="square">
            <a:spAutoFit/>
          </a:bodyPr>
          <a:lstStyle/>
          <a:p>
            <a:r>
              <a:rPr lang="en-GB" sz="1600" b="1" dirty="0"/>
              <a:t>Sample of Business Intelligence Tools</a:t>
            </a:r>
            <a:endParaRPr lang="en-US" sz="1600" dirty="0"/>
          </a:p>
        </p:txBody>
      </p:sp>
      <p:sp>
        <p:nvSpPr>
          <p:cNvPr id="4" name="Slide Number Placeholder 3"/>
          <p:cNvSpPr>
            <a:spLocks noGrp="1"/>
          </p:cNvSpPr>
          <p:nvPr>
            <p:ph type="sldNum" sz="quarter" idx="12"/>
          </p:nvPr>
        </p:nvSpPr>
        <p:spPr/>
        <p:txBody>
          <a:bodyPr/>
          <a:lstStyle/>
          <a:p>
            <a:fld id="{EFAAA40E-0777-4F88-BF92-0F32F094C4BA}"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FAAA40E-0777-4F88-BF92-0F32F094C4BA}" type="slidenum">
              <a:rPr lang="en-US" smtClean="0"/>
              <a:pPr/>
              <a:t>17</a:t>
            </a:fld>
            <a:endParaRPr lang="en-US"/>
          </a:p>
        </p:txBody>
      </p:sp>
      <p:sp>
        <p:nvSpPr>
          <p:cNvPr id="5" name="Content Placeholder 4"/>
          <p:cNvSpPr>
            <a:spLocks noGrp="1"/>
          </p:cNvSpPr>
          <p:nvPr>
            <p:ph sz="quarter" idx="1"/>
          </p:nvPr>
        </p:nvSpPr>
        <p:spPr/>
        <p:txBody>
          <a:bodyPr>
            <a:normAutofit/>
          </a:bodyPr>
          <a:lstStyle/>
          <a:p>
            <a:pPr algn="just"/>
            <a:r>
              <a:rPr lang="en-US" sz="2000" dirty="0"/>
              <a:t>Although BI is used at strategic and tactical managerial levels within organizations, its effectiveness depends on the quality of data gathered at the operational level. </a:t>
            </a:r>
          </a:p>
          <a:p>
            <a:pPr algn="just"/>
            <a:endParaRPr lang="en-US" sz="2000" dirty="0"/>
          </a:p>
          <a:p>
            <a:pPr algn="just"/>
            <a:r>
              <a:rPr lang="en-US" sz="2000" dirty="0"/>
              <a:t>Yet operational data are rarely well suited to the decision support tasks.</a:t>
            </a:r>
          </a:p>
        </p:txBody>
      </p:sp>
      <p:sp>
        <p:nvSpPr>
          <p:cNvPr id="6" name="Title 1"/>
          <p:cNvSpPr>
            <a:spLocks noGrp="1"/>
          </p:cNvSpPr>
          <p:nvPr>
            <p:ph type="title"/>
          </p:nvPr>
        </p:nvSpPr>
        <p:spPr/>
        <p:txBody>
          <a:bodyPr/>
          <a:lstStyle/>
          <a:p>
            <a:r>
              <a:rPr lang="en-US" dirty="0"/>
              <a:t>Decision Support Data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18</a:t>
            </a:fld>
            <a:endParaRPr lang="en-US"/>
          </a:p>
        </p:txBody>
      </p:sp>
      <p:sp>
        <p:nvSpPr>
          <p:cNvPr id="5" name="Content Placeholder 4"/>
          <p:cNvSpPr>
            <a:spLocks noGrp="1"/>
          </p:cNvSpPr>
          <p:nvPr>
            <p:ph sz="quarter" idx="1"/>
          </p:nvPr>
        </p:nvSpPr>
        <p:spPr/>
        <p:txBody>
          <a:bodyPr>
            <a:normAutofit/>
          </a:bodyPr>
          <a:lstStyle/>
          <a:p>
            <a:pPr algn="just"/>
            <a:r>
              <a:rPr lang="en-US" sz="2000" dirty="0"/>
              <a:t>From the data analyst’s point of view, decision support data differ from operational data in three main areas: time span, granularity, and dimensionality.</a:t>
            </a:r>
          </a:p>
          <a:p>
            <a:pPr algn="just"/>
            <a:endParaRPr lang="en-US" sz="2000" dirty="0"/>
          </a:p>
          <a:p>
            <a:pPr algn="just"/>
            <a:r>
              <a:rPr lang="en-US" sz="2000" b="1" i="1" dirty="0"/>
              <a:t>Time span</a:t>
            </a:r>
            <a:r>
              <a:rPr lang="en-US" sz="2000" i="1" dirty="0"/>
              <a:t>. </a:t>
            </a:r>
            <a:r>
              <a:rPr lang="en-US" sz="2000" dirty="0"/>
              <a:t>Operational data cover a short time frame. In contrast, decision support data tend to cover a longer time frame. </a:t>
            </a:r>
          </a:p>
          <a:p>
            <a:pPr algn="just">
              <a:buNone/>
            </a:pPr>
            <a:r>
              <a:rPr lang="en-US" sz="2000" dirty="0"/>
              <a:t>	</a:t>
            </a:r>
            <a:r>
              <a:rPr lang="en-US" sz="2000" dirty="0" err="1"/>
              <a:t>Eg</a:t>
            </a:r>
            <a:r>
              <a:rPr lang="en-US" sz="2000" dirty="0"/>
              <a:t>: Managers are rarely interested in a specific sales invoice to customer X; rather, they tend to focus on sales generated during the last month, the last year, or the last five years.</a:t>
            </a:r>
          </a:p>
        </p:txBody>
      </p:sp>
      <p:sp>
        <p:nvSpPr>
          <p:cNvPr id="6" name="Title 1"/>
          <p:cNvSpPr txBox="1">
            <a:spLocks/>
          </p:cNvSpPr>
          <p:nvPr/>
        </p:nvSpPr>
        <p:spPr>
          <a:xfrm>
            <a:off x="454152" y="381000"/>
            <a:ext cx="8534400" cy="758952"/>
          </a:xfrm>
          <a:prstGeom prst="rect">
            <a:avLst/>
          </a:prstGeom>
        </p:spPr>
        <p:txBody>
          <a:bodyPr vert="horz" anchor="b">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accent3">
                    <a:shade val="75000"/>
                  </a:schemeClr>
                </a:solidFill>
                <a:effectLst/>
                <a:uLnTx/>
                <a:uFillTx/>
                <a:latin typeface="+mj-lt"/>
                <a:ea typeface="+mj-ea"/>
                <a:cs typeface="+mj-cs"/>
              </a:rPr>
              <a:t>Operational Data vs. Decision Support Data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19</a:t>
            </a:fld>
            <a:endParaRPr lang="en-US"/>
          </a:p>
        </p:txBody>
      </p:sp>
      <p:sp>
        <p:nvSpPr>
          <p:cNvPr id="5" name="Content Placeholder 4"/>
          <p:cNvSpPr>
            <a:spLocks noGrp="1"/>
          </p:cNvSpPr>
          <p:nvPr>
            <p:ph sz="quarter" idx="1"/>
          </p:nvPr>
        </p:nvSpPr>
        <p:spPr/>
        <p:txBody>
          <a:bodyPr>
            <a:normAutofit/>
          </a:bodyPr>
          <a:lstStyle/>
          <a:p>
            <a:pPr algn="just"/>
            <a:r>
              <a:rPr lang="en-US" sz="2000" b="1" i="1" dirty="0"/>
              <a:t>Granularity (level of aggregation). </a:t>
            </a:r>
            <a:r>
              <a:rPr lang="en-US" sz="2000" dirty="0"/>
              <a:t>Decision support data must be presented at different levels of aggregation, from highly summarized to near-atomic. </a:t>
            </a:r>
          </a:p>
          <a:p>
            <a:pPr algn="just">
              <a:buNone/>
            </a:pPr>
            <a:r>
              <a:rPr lang="en-US" sz="2000" dirty="0"/>
              <a:t>	For example, if managers must analyze sales by region, they must be able to access data showing the sales by region, by city within the region, by store within the city within the region, and so on. In that case, summarized data to compare the regions is required.</a:t>
            </a:r>
          </a:p>
        </p:txBody>
      </p:sp>
      <p:sp>
        <p:nvSpPr>
          <p:cNvPr id="7" name="Title 1"/>
          <p:cNvSpPr txBox="1">
            <a:spLocks/>
          </p:cNvSpPr>
          <p:nvPr/>
        </p:nvSpPr>
        <p:spPr>
          <a:xfrm>
            <a:off x="454152" y="381000"/>
            <a:ext cx="8534400" cy="758952"/>
          </a:xfrm>
          <a:prstGeom prst="rect">
            <a:avLst/>
          </a:prstGeom>
        </p:spPr>
        <p:txBody>
          <a:bodyPr vert="horz" anchor="b">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accent3">
                    <a:shade val="75000"/>
                  </a:schemeClr>
                </a:solidFill>
                <a:effectLst/>
                <a:uLnTx/>
                <a:uFillTx/>
                <a:latin typeface="+mj-lt"/>
                <a:ea typeface="+mj-ea"/>
                <a:cs typeface="+mj-cs"/>
              </a:rPr>
              <a:t>Operational Data vs. Decision Support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GB" sz="2400" b="1" dirty="0">
                <a:solidFill>
                  <a:schemeClr val="tx2"/>
                </a:solidFill>
              </a:rPr>
              <a:t>Unit 6 - Business Intelligence and Data Warehouses</a:t>
            </a:r>
            <a:endParaRPr lang="en-US" sz="2400" dirty="0"/>
          </a:p>
        </p:txBody>
      </p:sp>
      <p:sp>
        <p:nvSpPr>
          <p:cNvPr id="4" name="Slide Number Placeholder 3"/>
          <p:cNvSpPr>
            <a:spLocks noGrp="1"/>
          </p:cNvSpPr>
          <p:nvPr>
            <p:ph type="sldNum" sz="quarter" idx="12"/>
          </p:nvPr>
        </p:nvSpPr>
        <p:spPr/>
        <p:txBody>
          <a:bodyPr/>
          <a:lstStyle/>
          <a:p>
            <a:fld id="{EFAAA40E-0777-4F88-BF92-0F32F094C4BA}" type="slidenum">
              <a:rPr lang="en-US" smtClean="0"/>
              <a:pPr/>
              <a:t>2</a:t>
            </a:fld>
            <a:endParaRPr lang="en-US"/>
          </a:p>
        </p:txBody>
      </p:sp>
      <p:sp>
        <p:nvSpPr>
          <p:cNvPr id="9" name="Content Placeholder 8"/>
          <p:cNvSpPr>
            <a:spLocks noGrp="1"/>
          </p:cNvSpPr>
          <p:nvPr>
            <p:ph sz="quarter" idx="1"/>
          </p:nvPr>
        </p:nvSpPr>
        <p:spPr/>
        <p:txBody>
          <a:bodyPr>
            <a:normAutofit/>
          </a:bodyPr>
          <a:lstStyle/>
          <a:p>
            <a:r>
              <a:rPr lang="en-US" sz="2200" dirty="0"/>
              <a:t>The Need for Data Analysis</a:t>
            </a:r>
          </a:p>
          <a:p>
            <a:r>
              <a:rPr lang="en-US" sz="2200" dirty="0"/>
              <a:t>Business Intelligence</a:t>
            </a:r>
          </a:p>
          <a:p>
            <a:r>
              <a:rPr lang="en-US" sz="2200" dirty="0"/>
              <a:t>Business Intelligence Architecture</a:t>
            </a:r>
          </a:p>
          <a:p>
            <a:r>
              <a:rPr lang="en-US" sz="2200" dirty="0"/>
              <a:t>Decision Support Data</a:t>
            </a:r>
          </a:p>
          <a:p>
            <a:r>
              <a:rPr lang="en-US" sz="2200" dirty="0"/>
              <a:t>Online Analytical Processing</a:t>
            </a:r>
          </a:p>
          <a:p>
            <a:r>
              <a:rPr lang="en-US" sz="2200" dirty="0"/>
              <a:t>Star Schemas</a:t>
            </a:r>
          </a:p>
          <a:p>
            <a:r>
              <a:rPr lang="en-US" sz="2200" dirty="0"/>
              <a:t>Implementing a Warehouse</a:t>
            </a:r>
          </a:p>
          <a:p>
            <a:r>
              <a:rPr lang="en-US" sz="2200" dirty="0"/>
              <a:t>Data Mining</a:t>
            </a:r>
          </a:p>
          <a:p>
            <a:r>
              <a:rPr lang="en-US" sz="2200" dirty="0"/>
              <a:t>SQL Extension for OLAP.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20</a:t>
            </a:fld>
            <a:endParaRPr lang="en-US"/>
          </a:p>
        </p:txBody>
      </p:sp>
      <p:sp>
        <p:nvSpPr>
          <p:cNvPr id="5" name="Content Placeholder 4"/>
          <p:cNvSpPr>
            <a:spLocks noGrp="1"/>
          </p:cNvSpPr>
          <p:nvPr>
            <p:ph sz="quarter" idx="1"/>
          </p:nvPr>
        </p:nvSpPr>
        <p:spPr/>
        <p:txBody>
          <a:bodyPr>
            <a:normAutofit/>
          </a:bodyPr>
          <a:lstStyle/>
          <a:p>
            <a:pPr algn="just"/>
            <a:r>
              <a:rPr lang="en-US" sz="2000" b="1" i="1" dirty="0"/>
              <a:t>Dimensionality</a:t>
            </a:r>
            <a:r>
              <a:rPr lang="en-US" sz="2000" i="1" dirty="0"/>
              <a:t>. </a:t>
            </a:r>
            <a:r>
              <a:rPr lang="en-US" sz="2000" dirty="0"/>
              <a:t>Operational data focus on representing individual transactions rather than on the effects of the transactions over time. In contrast, data analysts tend to include many data dimensions and are interested in how the data relate over those dimensions. </a:t>
            </a:r>
          </a:p>
          <a:p>
            <a:pPr algn="just">
              <a:buNone/>
            </a:pPr>
            <a:r>
              <a:rPr lang="en-US" sz="2000" dirty="0"/>
              <a:t>	For example, an analyst might want to know how product X fared relative to product Z during the past six months by region, state, city, store, and customer. In that case, both place and time are part of the picture.</a:t>
            </a:r>
          </a:p>
        </p:txBody>
      </p:sp>
      <p:sp>
        <p:nvSpPr>
          <p:cNvPr id="7" name="Title 1"/>
          <p:cNvSpPr txBox="1">
            <a:spLocks/>
          </p:cNvSpPr>
          <p:nvPr/>
        </p:nvSpPr>
        <p:spPr>
          <a:xfrm>
            <a:off x="454152" y="381000"/>
            <a:ext cx="8534400" cy="758952"/>
          </a:xfrm>
          <a:prstGeom prst="rect">
            <a:avLst/>
          </a:prstGeom>
        </p:spPr>
        <p:txBody>
          <a:bodyPr vert="horz" anchor="b">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chemeClr val="accent3">
                    <a:shade val="75000"/>
                  </a:schemeClr>
                </a:solidFill>
                <a:effectLst/>
                <a:uLnTx/>
                <a:uFillTx/>
                <a:latin typeface="+mj-lt"/>
                <a:ea typeface="+mj-ea"/>
                <a:cs typeface="+mj-cs"/>
              </a:rPr>
              <a:t>Operational Data vs. Decision Support Data</a:t>
            </a:r>
            <a:endParaRPr kumimoji="0" lang="en-US" sz="3200" b="0" i="0" u="none" strike="noStrike" kern="1200" cap="none" spc="0" normalizeH="0" baseline="0" noProof="0" dirty="0">
              <a:ln>
                <a:noFill/>
              </a:ln>
              <a:solidFill>
                <a:schemeClr val="accent3">
                  <a:shade val="75000"/>
                </a:schemeClr>
              </a:solidFill>
              <a:effectLst/>
              <a:uLnTx/>
              <a:uFillTx/>
              <a:latin typeface="+mj-lt"/>
              <a:ea typeface="+mj-ea"/>
              <a:cs typeface="+mj-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21</a:t>
            </a:fld>
            <a:endParaRPr lang="en-US"/>
          </a:p>
        </p:txBody>
      </p:sp>
      <p:pic>
        <p:nvPicPr>
          <p:cNvPr id="3074" name="Picture 2"/>
          <p:cNvPicPr>
            <a:picLocks noGrp="1" noChangeAspect="1" noChangeArrowheads="1"/>
          </p:cNvPicPr>
          <p:nvPr>
            <p:ph sz="quarter" idx="4294967295"/>
          </p:nvPr>
        </p:nvPicPr>
        <p:blipFill>
          <a:blip r:embed="rId2" cstate="print"/>
          <a:srcRect/>
          <a:stretch>
            <a:fillRect/>
          </a:stretch>
        </p:blipFill>
        <p:spPr bwMode="auto">
          <a:xfrm>
            <a:off x="642910" y="214290"/>
            <a:ext cx="7929618" cy="6114404"/>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22</a:t>
            </a:fld>
            <a:endParaRPr lang="en-US"/>
          </a:p>
        </p:txBody>
      </p:sp>
      <p:sp>
        <p:nvSpPr>
          <p:cNvPr id="5" name="Content Placeholder 4"/>
          <p:cNvSpPr>
            <a:spLocks noGrp="1"/>
          </p:cNvSpPr>
          <p:nvPr>
            <p:ph sz="quarter" idx="1"/>
          </p:nvPr>
        </p:nvSpPr>
        <p:spPr/>
        <p:txBody>
          <a:bodyPr>
            <a:normAutofit/>
          </a:bodyPr>
          <a:lstStyle/>
          <a:p>
            <a:pPr algn="just"/>
            <a:r>
              <a:rPr lang="en-US" sz="2200" dirty="0"/>
              <a:t>From the designer’s point of view, the differences between operational and decision support data are as follows:</a:t>
            </a:r>
          </a:p>
          <a:p>
            <a:pPr lvl="1" algn="just">
              <a:spcAft>
                <a:spcPts val="400"/>
              </a:spcAft>
            </a:pPr>
            <a:r>
              <a:rPr lang="en-US" sz="2000" dirty="0"/>
              <a:t>Operational data represent transactions. Decision support data are a snapshot of the operational data at a given point in time. Therefore, decision support data are historic, representing a time slice of the operational data.</a:t>
            </a:r>
          </a:p>
          <a:p>
            <a:pPr lvl="1" algn="just">
              <a:spcAft>
                <a:spcPts val="400"/>
              </a:spcAft>
            </a:pPr>
            <a:r>
              <a:rPr lang="en-US" sz="2000" dirty="0"/>
              <a:t>Operational and decision support data are different in terms of </a:t>
            </a:r>
            <a:r>
              <a:rPr lang="en-US" sz="2000" i="1" dirty="0">
                <a:solidFill>
                  <a:srgbClr val="0070C0"/>
                </a:solidFill>
              </a:rPr>
              <a:t>transaction type </a:t>
            </a:r>
            <a:r>
              <a:rPr lang="en-US" sz="2000" dirty="0"/>
              <a:t>and</a:t>
            </a:r>
            <a:r>
              <a:rPr lang="en-US" sz="2000" i="1" dirty="0"/>
              <a:t> </a:t>
            </a:r>
            <a:r>
              <a:rPr lang="en-US" sz="2000" i="1" dirty="0">
                <a:solidFill>
                  <a:srgbClr val="0070C0"/>
                </a:solidFill>
              </a:rPr>
              <a:t>transaction volume</a:t>
            </a:r>
            <a:r>
              <a:rPr lang="en-US" sz="2000" i="1" dirty="0"/>
              <a:t>. </a:t>
            </a:r>
            <a:r>
              <a:rPr lang="en-US" sz="2000" dirty="0"/>
              <a:t>Operational data are characterized by </a:t>
            </a:r>
            <a:r>
              <a:rPr lang="en-US" sz="2000" i="1" dirty="0">
                <a:solidFill>
                  <a:srgbClr val="0070C0"/>
                </a:solidFill>
              </a:rPr>
              <a:t>update transactions</a:t>
            </a:r>
            <a:r>
              <a:rPr lang="en-US" sz="2000" dirty="0"/>
              <a:t>, decision support data are mainly characterized by </a:t>
            </a:r>
            <a:r>
              <a:rPr lang="en-US" sz="2000" i="1" dirty="0">
                <a:solidFill>
                  <a:srgbClr val="0070C0"/>
                </a:solidFill>
              </a:rPr>
              <a:t>query (read-only) transactions</a:t>
            </a:r>
            <a:r>
              <a:rPr lang="en-US" sz="2000" i="1" dirty="0"/>
              <a:t>. </a:t>
            </a:r>
          </a:p>
          <a:p>
            <a:pPr lvl="1" algn="just">
              <a:spcAft>
                <a:spcPts val="400"/>
              </a:spcAft>
            </a:pPr>
            <a:r>
              <a:rPr lang="en-US" sz="2000" dirty="0"/>
              <a:t>Decision support data also require periodic updates to load new data that are summarized from the operational data. </a:t>
            </a:r>
          </a:p>
        </p:txBody>
      </p:sp>
      <p:sp>
        <p:nvSpPr>
          <p:cNvPr id="6" name="Title 1"/>
          <p:cNvSpPr>
            <a:spLocks noGrp="1"/>
          </p:cNvSpPr>
          <p:nvPr>
            <p:ph type="title"/>
          </p:nvPr>
        </p:nvSpPr>
        <p:spPr/>
        <p:txBody>
          <a:bodyPr>
            <a:normAutofit/>
          </a:bodyPr>
          <a:lstStyle/>
          <a:p>
            <a:r>
              <a:rPr lang="en-US" sz="3200" dirty="0"/>
              <a:t>Operational Data vs. Decision Support Data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23</a:t>
            </a:fld>
            <a:endParaRPr lang="en-US"/>
          </a:p>
        </p:txBody>
      </p:sp>
      <p:sp>
        <p:nvSpPr>
          <p:cNvPr id="5" name="Content Placeholder 4"/>
          <p:cNvSpPr>
            <a:spLocks noGrp="1"/>
          </p:cNvSpPr>
          <p:nvPr>
            <p:ph sz="quarter" idx="1"/>
          </p:nvPr>
        </p:nvSpPr>
        <p:spPr/>
        <p:txBody>
          <a:bodyPr>
            <a:noAutofit/>
          </a:bodyPr>
          <a:lstStyle/>
          <a:p>
            <a:pPr lvl="1" algn="just"/>
            <a:r>
              <a:rPr lang="en-US" sz="2000" dirty="0"/>
              <a:t>Operational data are commonly </a:t>
            </a:r>
            <a:r>
              <a:rPr lang="en-US" sz="2000" i="1" dirty="0">
                <a:solidFill>
                  <a:srgbClr val="0070C0"/>
                </a:solidFill>
              </a:rPr>
              <a:t>stored in many tables</a:t>
            </a:r>
            <a:r>
              <a:rPr lang="en-US" sz="2000" dirty="0"/>
              <a:t>, and the stored data represent the information about a given transaction only. Decision support data are generally </a:t>
            </a:r>
            <a:r>
              <a:rPr lang="en-US" sz="2000" i="1" dirty="0">
                <a:solidFill>
                  <a:srgbClr val="0070C0"/>
                </a:solidFill>
              </a:rPr>
              <a:t>stored in a few tables</a:t>
            </a:r>
            <a:r>
              <a:rPr lang="en-US" sz="2000" dirty="0"/>
              <a:t> that store data derived from the operational data. </a:t>
            </a:r>
          </a:p>
          <a:p>
            <a:pPr lvl="1" algn="just">
              <a:buNone/>
            </a:pPr>
            <a:r>
              <a:rPr lang="en-US" sz="2000" dirty="0"/>
              <a:t>		The decision support data do not include the details of each operational transaction. Instead, decision support data represent transaction </a:t>
            </a:r>
            <a:r>
              <a:rPr lang="en-US" sz="2000" i="1" dirty="0"/>
              <a:t>summaries; </a:t>
            </a:r>
            <a:r>
              <a:rPr lang="en-US" sz="2000" dirty="0"/>
              <a:t>therefore, the decision support database stores data that are integrated, aggregated, and summarized for decision support purposes.  </a:t>
            </a:r>
          </a:p>
        </p:txBody>
      </p:sp>
      <p:sp>
        <p:nvSpPr>
          <p:cNvPr id="6" name="Title 1"/>
          <p:cNvSpPr>
            <a:spLocks noGrp="1"/>
          </p:cNvSpPr>
          <p:nvPr>
            <p:ph type="title"/>
          </p:nvPr>
        </p:nvSpPr>
        <p:spPr/>
        <p:txBody>
          <a:bodyPr>
            <a:normAutofit/>
          </a:bodyPr>
          <a:lstStyle/>
          <a:p>
            <a:r>
              <a:rPr lang="en-US" sz="3200" dirty="0"/>
              <a:t>Operational Data vs. Decision Support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24</a:t>
            </a:fld>
            <a:endParaRPr lang="en-US"/>
          </a:p>
        </p:txBody>
      </p:sp>
      <p:sp>
        <p:nvSpPr>
          <p:cNvPr id="5" name="Content Placeholder 4"/>
          <p:cNvSpPr>
            <a:spLocks noGrp="1"/>
          </p:cNvSpPr>
          <p:nvPr>
            <p:ph sz="quarter" idx="1"/>
          </p:nvPr>
        </p:nvSpPr>
        <p:spPr/>
        <p:txBody>
          <a:bodyPr/>
          <a:lstStyle/>
          <a:p>
            <a:pPr marL="548640" lvl="2" algn="just">
              <a:buClr>
                <a:srgbClr val="C00000"/>
              </a:buClr>
              <a:buSzPct val="85000"/>
              <a:buFont typeface="Courier New" pitchFamily="49" charset="0"/>
              <a:buChar char="o"/>
            </a:pPr>
            <a:r>
              <a:rPr lang="en-US" sz="1800" dirty="0"/>
              <a:t>The degree to which decision support data are summarized is very high when contrasted with operational data. </a:t>
            </a:r>
          </a:p>
          <a:p>
            <a:pPr marL="548640" lvl="2" algn="just">
              <a:buClr>
                <a:schemeClr val="accent1"/>
              </a:buClr>
              <a:buSzPct val="85000"/>
              <a:buNone/>
            </a:pPr>
            <a:r>
              <a:rPr lang="en-US" sz="1800" dirty="0"/>
              <a:t>		For example, rather than storing all 10,000 sales transactions for a given store on a given day, the decision support database might simply store the total number of units sold and the total sales dollars generated during that day. </a:t>
            </a:r>
          </a:p>
          <a:p>
            <a:pPr marL="548640" lvl="2" algn="just">
              <a:buClr>
                <a:schemeClr val="accent1"/>
              </a:buClr>
              <a:buSzPct val="85000"/>
              <a:buNone/>
            </a:pPr>
            <a:r>
              <a:rPr lang="en-US" sz="1800" dirty="0"/>
              <a:t>		Decision support data might be collected to monitor such aggregates as total sales for each store or for each product. </a:t>
            </a:r>
          </a:p>
          <a:p>
            <a:pPr marL="548640" lvl="2" algn="just">
              <a:buClr>
                <a:schemeClr val="accent1"/>
              </a:buClr>
              <a:buSzPct val="85000"/>
              <a:buNone/>
            </a:pPr>
            <a:r>
              <a:rPr lang="en-US" sz="1800" dirty="0"/>
              <a:t>		The purpose of the summaries is simple: they are to be used to establish and evaluate sales trends, product sales comparisons, and so on, that serve decision needs. (How well are items selling? Should this product be discontinued? Has the advertising been effective as measured by increased sales?)</a:t>
            </a:r>
          </a:p>
          <a:p>
            <a:pPr algn="just"/>
            <a:endParaRPr lang="en-US" dirty="0"/>
          </a:p>
        </p:txBody>
      </p:sp>
      <p:sp>
        <p:nvSpPr>
          <p:cNvPr id="6" name="Title 1"/>
          <p:cNvSpPr>
            <a:spLocks noGrp="1"/>
          </p:cNvSpPr>
          <p:nvPr>
            <p:ph type="title"/>
          </p:nvPr>
        </p:nvSpPr>
        <p:spPr/>
        <p:txBody>
          <a:bodyPr>
            <a:normAutofit/>
          </a:bodyPr>
          <a:lstStyle/>
          <a:p>
            <a:r>
              <a:rPr lang="en-US" sz="3200" dirty="0"/>
              <a:t>Operational Data vs. Decision Support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25</a:t>
            </a:fld>
            <a:endParaRPr lang="en-US"/>
          </a:p>
        </p:txBody>
      </p:sp>
      <p:sp>
        <p:nvSpPr>
          <p:cNvPr id="5" name="Content Placeholder 4"/>
          <p:cNvSpPr>
            <a:spLocks noGrp="1"/>
          </p:cNvSpPr>
          <p:nvPr>
            <p:ph sz="quarter" idx="1"/>
          </p:nvPr>
        </p:nvSpPr>
        <p:spPr/>
        <p:txBody>
          <a:bodyPr>
            <a:noAutofit/>
          </a:bodyPr>
          <a:lstStyle/>
          <a:p>
            <a:pPr lvl="1" algn="just"/>
            <a:r>
              <a:rPr lang="en-US" sz="1800" dirty="0"/>
              <a:t>The data models that govern operational data and decision support data are different. </a:t>
            </a:r>
          </a:p>
          <a:p>
            <a:pPr lvl="1" algn="just">
              <a:buNone/>
            </a:pPr>
            <a:r>
              <a:rPr lang="en-US" sz="1800" dirty="0"/>
              <a:t>		The operational database’s frequent and rapid data updates make data anomalies a potentially overwhelming problem. </a:t>
            </a:r>
          </a:p>
          <a:p>
            <a:pPr lvl="1" algn="just">
              <a:buNone/>
            </a:pPr>
            <a:r>
              <a:rPr lang="en-US" sz="1800" dirty="0"/>
              <a:t>		In contrast, the decision support database is not subject to such transaction updates, and the focus is on querying capability. Therefore, decision support databases tend to be non-normalized and include few tables, each of which contains a large number of attributes.</a:t>
            </a:r>
          </a:p>
          <a:p>
            <a:pPr lvl="1" algn="just"/>
            <a:r>
              <a:rPr lang="en-US" sz="1800" dirty="0"/>
              <a:t>Queries against operational data typically are narrow in scope, low in complexity, and speed-critical. </a:t>
            </a:r>
          </a:p>
          <a:p>
            <a:pPr lvl="1" algn="just">
              <a:buNone/>
            </a:pPr>
            <a:r>
              <a:rPr lang="en-US" sz="1800" dirty="0"/>
              <a:t>	In contrast, decision support data exist for the sole purpose of serving query requirements. Queries against decision support data typically are broad in scope, high in complexity, and less speed-critical.</a:t>
            </a:r>
          </a:p>
          <a:p>
            <a:pPr lvl="1" algn="just"/>
            <a:endParaRPr lang="en-US" sz="1800" dirty="0"/>
          </a:p>
        </p:txBody>
      </p:sp>
      <p:sp>
        <p:nvSpPr>
          <p:cNvPr id="6" name="Title 1"/>
          <p:cNvSpPr>
            <a:spLocks noGrp="1"/>
          </p:cNvSpPr>
          <p:nvPr>
            <p:ph type="title"/>
          </p:nvPr>
        </p:nvSpPr>
        <p:spPr/>
        <p:txBody>
          <a:bodyPr>
            <a:normAutofit/>
          </a:bodyPr>
          <a:lstStyle/>
          <a:p>
            <a:r>
              <a:rPr lang="en-US" sz="3200" dirty="0"/>
              <a:t>Operational Data vs. Decision Support Data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26</a:t>
            </a:fld>
            <a:endParaRPr lang="en-US"/>
          </a:p>
        </p:txBody>
      </p:sp>
      <p:sp>
        <p:nvSpPr>
          <p:cNvPr id="5" name="Content Placeholder 4"/>
          <p:cNvSpPr>
            <a:spLocks noGrp="1"/>
          </p:cNvSpPr>
          <p:nvPr>
            <p:ph sz="quarter" idx="1"/>
          </p:nvPr>
        </p:nvSpPr>
        <p:spPr/>
        <p:txBody>
          <a:bodyPr>
            <a:normAutofit/>
          </a:bodyPr>
          <a:lstStyle/>
          <a:p>
            <a:pPr lvl="1" algn="just"/>
            <a:r>
              <a:rPr lang="en-US" sz="2000" dirty="0"/>
              <a:t>Finally, decision support data are characterized by very large amounts of data. The large data volume is the result of two factors. 	First, data are stored in non-normalized structures that are likely to display many data redundancies and duplications. </a:t>
            </a:r>
          </a:p>
          <a:p>
            <a:pPr lvl="1" algn="just">
              <a:buNone/>
            </a:pPr>
            <a:r>
              <a:rPr lang="en-US" sz="2000" dirty="0"/>
              <a:t>		Second, the same data can be categorized in many different ways to represent different snapshots. For example, sales data might be stored in relation to product, store, customer, region, and manager.</a:t>
            </a:r>
          </a:p>
        </p:txBody>
      </p:sp>
      <p:sp>
        <p:nvSpPr>
          <p:cNvPr id="6" name="Title 1"/>
          <p:cNvSpPr>
            <a:spLocks noGrp="1"/>
          </p:cNvSpPr>
          <p:nvPr>
            <p:ph type="title"/>
          </p:nvPr>
        </p:nvSpPr>
        <p:spPr/>
        <p:txBody>
          <a:bodyPr>
            <a:normAutofit/>
          </a:bodyPr>
          <a:lstStyle/>
          <a:p>
            <a:r>
              <a:rPr lang="en-US" sz="3200" dirty="0"/>
              <a:t>Operational Data vs. Decision Support Data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27</a:t>
            </a:fld>
            <a:endParaRPr lang="en-US"/>
          </a:p>
        </p:txBody>
      </p:sp>
      <p:pic>
        <p:nvPicPr>
          <p:cNvPr id="4098" name="Picture 2"/>
          <p:cNvPicPr>
            <a:picLocks noGrp="1" noChangeAspect="1" noChangeArrowheads="1"/>
          </p:cNvPicPr>
          <p:nvPr>
            <p:ph sz="quarter" idx="1"/>
          </p:nvPr>
        </p:nvPicPr>
        <p:blipFill>
          <a:blip r:embed="rId2" cstate="print"/>
          <a:srcRect/>
          <a:stretch>
            <a:fillRect/>
          </a:stretch>
        </p:blipFill>
        <p:spPr bwMode="auto">
          <a:xfrm>
            <a:off x="351677" y="1484784"/>
            <a:ext cx="8513309" cy="4752528"/>
          </a:xfrm>
          <a:prstGeom prst="rect">
            <a:avLst/>
          </a:prstGeom>
          <a:noFill/>
          <a:ln w="9525">
            <a:noFill/>
            <a:miter lim="800000"/>
            <a:headEnd/>
            <a:tailEnd/>
          </a:ln>
          <a:effectLst/>
        </p:spPr>
      </p:pic>
      <p:sp>
        <p:nvSpPr>
          <p:cNvPr id="6" name="Title 1"/>
          <p:cNvSpPr>
            <a:spLocks noGrp="1"/>
          </p:cNvSpPr>
          <p:nvPr>
            <p:ph type="title"/>
          </p:nvPr>
        </p:nvSpPr>
        <p:spPr/>
        <p:txBody>
          <a:bodyPr>
            <a:normAutofit/>
          </a:bodyPr>
          <a:lstStyle/>
          <a:p>
            <a:r>
              <a:rPr lang="en-US" sz="3200" dirty="0"/>
              <a:t>Operational Data vs. Decision Support Data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Support Database Requirements</a:t>
            </a:r>
          </a:p>
        </p:txBody>
      </p:sp>
      <p:sp>
        <p:nvSpPr>
          <p:cNvPr id="4" name="Slide Number Placeholder 3"/>
          <p:cNvSpPr>
            <a:spLocks noGrp="1"/>
          </p:cNvSpPr>
          <p:nvPr>
            <p:ph type="sldNum" sz="quarter" idx="12"/>
          </p:nvPr>
        </p:nvSpPr>
        <p:spPr/>
        <p:txBody>
          <a:bodyPr/>
          <a:lstStyle/>
          <a:p>
            <a:fld id="{EFAAA40E-0777-4F88-BF92-0F32F094C4BA}" type="slidenum">
              <a:rPr lang="en-US" smtClean="0"/>
              <a:pPr/>
              <a:t>28</a:t>
            </a:fld>
            <a:endParaRPr lang="en-US"/>
          </a:p>
        </p:txBody>
      </p:sp>
      <p:sp>
        <p:nvSpPr>
          <p:cNvPr id="5" name="Content Placeholder 4"/>
          <p:cNvSpPr>
            <a:spLocks noGrp="1"/>
          </p:cNvSpPr>
          <p:nvPr>
            <p:ph sz="quarter" idx="1"/>
          </p:nvPr>
        </p:nvSpPr>
        <p:spPr/>
        <p:txBody>
          <a:bodyPr/>
          <a:lstStyle/>
          <a:p>
            <a:pPr algn="just"/>
            <a:r>
              <a:rPr lang="en-US" sz="2200" dirty="0"/>
              <a:t>A decision support database is a specialized DBMS, customized to provide fast answers to complex queries. </a:t>
            </a:r>
          </a:p>
          <a:p>
            <a:pPr algn="just"/>
            <a:r>
              <a:rPr lang="en-US" sz="2200" dirty="0"/>
              <a:t>There are four main requirements for a decision support database: </a:t>
            </a:r>
          </a:p>
          <a:p>
            <a:pPr lvl="1" algn="just"/>
            <a:r>
              <a:rPr lang="en-US" sz="2000" dirty="0"/>
              <a:t>the database schema, </a:t>
            </a:r>
          </a:p>
          <a:p>
            <a:pPr lvl="1" algn="just"/>
            <a:r>
              <a:rPr lang="en-US" sz="2000" dirty="0"/>
              <a:t>data extraction and loading, </a:t>
            </a:r>
          </a:p>
          <a:p>
            <a:pPr lvl="1" algn="just"/>
            <a:r>
              <a:rPr lang="en-US" sz="2000" dirty="0"/>
              <a:t>the end-user analytical interface, and </a:t>
            </a:r>
          </a:p>
          <a:p>
            <a:pPr lvl="1" algn="just"/>
            <a:r>
              <a:rPr lang="en-US" sz="2000" dirty="0"/>
              <a:t>database size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29</a:t>
            </a:fld>
            <a:endParaRPr lang="en-US"/>
          </a:p>
        </p:txBody>
      </p:sp>
      <p:sp>
        <p:nvSpPr>
          <p:cNvPr id="5" name="Content Placeholder 4"/>
          <p:cNvSpPr>
            <a:spLocks noGrp="1"/>
          </p:cNvSpPr>
          <p:nvPr>
            <p:ph sz="quarter" idx="1"/>
          </p:nvPr>
        </p:nvSpPr>
        <p:spPr/>
        <p:txBody>
          <a:bodyPr>
            <a:normAutofit/>
          </a:bodyPr>
          <a:lstStyle/>
          <a:p>
            <a:pPr algn="just"/>
            <a:r>
              <a:rPr lang="en-US" sz="2000" b="1" dirty="0"/>
              <a:t>Database Schema</a:t>
            </a:r>
            <a:r>
              <a:rPr lang="en-US" sz="2000" dirty="0"/>
              <a:t>: The decision support database schema must support complex (non-normalized) data representations. The decision support database must contain data that are aggregated and summarized. </a:t>
            </a:r>
          </a:p>
        </p:txBody>
      </p:sp>
      <p:sp>
        <p:nvSpPr>
          <p:cNvPr id="6" name="Title 1"/>
          <p:cNvSpPr>
            <a:spLocks noGrp="1"/>
          </p:cNvSpPr>
          <p:nvPr>
            <p:ph type="title"/>
          </p:nvPr>
        </p:nvSpPr>
        <p:spPr/>
        <p:txBody>
          <a:bodyPr/>
          <a:lstStyle/>
          <a:p>
            <a:r>
              <a:rPr lang="en-US" dirty="0"/>
              <a:t>Decision Support Database Requirements</a:t>
            </a:r>
          </a:p>
        </p:txBody>
      </p:sp>
      <p:pic>
        <p:nvPicPr>
          <p:cNvPr id="1026" name="Picture 2"/>
          <p:cNvPicPr>
            <a:picLocks noChangeAspect="1" noChangeArrowheads="1"/>
          </p:cNvPicPr>
          <p:nvPr/>
        </p:nvPicPr>
        <p:blipFill>
          <a:blip r:embed="rId2" cstate="print"/>
          <a:srcRect/>
          <a:stretch>
            <a:fillRect/>
          </a:stretch>
        </p:blipFill>
        <p:spPr bwMode="auto">
          <a:xfrm>
            <a:off x="2500298" y="2500306"/>
            <a:ext cx="4098901" cy="35719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Need for Data Analysis</a:t>
            </a:r>
            <a:endParaRPr lang="en-US" dirty="0"/>
          </a:p>
        </p:txBody>
      </p:sp>
      <p:sp>
        <p:nvSpPr>
          <p:cNvPr id="3" name="Content Placeholder 2"/>
          <p:cNvSpPr>
            <a:spLocks noGrp="1"/>
          </p:cNvSpPr>
          <p:nvPr>
            <p:ph sz="quarter" idx="1"/>
          </p:nvPr>
        </p:nvSpPr>
        <p:spPr/>
        <p:txBody>
          <a:bodyPr>
            <a:normAutofit/>
          </a:bodyPr>
          <a:lstStyle/>
          <a:p>
            <a:pPr algn="just"/>
            <a:r>
              <a:rPr lang="en-US" sz="1800" dirty="0"/>
              <a:t>Most managers want </a:t>
            </a:r>
            <a:r>
              <a:rPr lang="en-GB" sz="1800" dirty="0"/>
              <a:t>to be able to track daily transactions to evaluate how the business is performing.</a:t>
            </a:r>
          </a:p>
          <a:p>
            <a:pPr algn="just">
              <a:buNone/>
            </a:pPr>
            <a:endParaRPr lang="en-GB" sz="1800" dirty="0"/>
          </a:p>
          <a:p>
            <a:pPr algn="just"/>
            <a:r>
              <a:rPr lang="en-US" sz="1800" dirty="0"/>
              <a:t>Data analysis can provide </a:t>
            </a:r>
            <a:r>
              <a:rPr lang="en-GB" sz="1800" dirty="0"/>
              <a:t>information about short-term tactical evaluations and strategies such as</a:t>
            </a:r>
          </a:p>
          <a:p>
            <a:pPr lvl="1" algn="just"/>
            <a:r>
              <a:rPr lang="en-GB" sz="1800" dirty="0"/>
              <a:t>Are our sales promotions working?</a:t>
            </a:r>
          </a:p>
          <a:p>
            <a:pPr lvl="1" algn="just"/>
            <a:r>
              <a:rPr lang="en-US" sz="1800" dirty="0"/>
              <a:t>What </a:t>
            </a:r>
            <a:r>
              <a:rPr lang="en-GB" sz="1800" dirty="0"/>
              <a:t>market percentage are we controlling?</a:t>
            </a:r>
          </a:p>
          <a:p>
            <a:pPr lvl="1" algn="just"/>
            <a:r>
              <a:rPr lang="en-GB" sz="1800" dirty="0"/>
              <a:t>Are we attracting new customers?</a:t>
            </a:r>
          </a:p>
          <a:p>
            <a:pPr lvl="1" algn="just"/>
            <a:endParaRPr lang="en-GB" sz="1800" dirty="0"/>
          </a:p>
          <a:p>
            <a:pPr lvl="1" algn="just"/>
            <a:endParaRPr lang="en-US" sz="1800" dirty="0"/>
          </a:p>
        </p:txBody>
      </p:sp>
      <p:sp>
        <p:nvSpPr>
          <p:cNvPr id="4" name="Slide Number Placeholder 3"/>
          <p:cNvSpPr>
            <a:spLocks noGrp="1"/>
          </p:cNvSpPr>
          <p:nvPr>
            <p:ph type="sldNum" sz="quarter" idx="12"/>
          </p:nvPr>
        </p:nvSpPr>
        <p:spPr/>
        <p:txBody>
          <a:bodyPr/>
          <a:lstStyle/>
          <a:p>
            <a:fld id="{EFAAA40E-0777-4F88-BF92-0F32F094C4BA}"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30</a:t>
            </a:fld>
            <a:endParaRPr lang="en-US"/>
          </a:p>
        </p:txBody>
      </p:sp>
      <p:sp>
        <p:nvSpPr>
          <p:cNvPr id="6" name="Title 1"/>
          <p:cNvSpPr>
            <a:spLocks noGrp="1"/>
          </p:cNvSpPr>
          <p:nvPr>
            <p:ph type="title"/>
          </p:nvPr>
        </p:nvSpPr>
        <p:spPr/>
        <p:txBody>
          <a:bodyPr/>
          <a:lstStyle/>
          <a:p>
            <a:r>
              <a:rPr lang="en-US" dirty="0"/>
              <a:t>Decision Support Database Requirements</a:t>
            </a:r>
          </a:p>
        </p:txBody>
      </p:sp>
      <p:pic>
        <p:nvPicPr>
          <p:cNvPr id="2050" name="Picture 2"/>
          <p:cNvPicPr>
            <a:picLocks noChangeAspect="1" noChangeArrowheads="1"/>
          </p:cNvPicPr>
          <p:nvPr/>
        </p:nvPicPr>
        <p:blipFill>
          <a:blip r:embed="rId2" cstate="print"/>
          <a:srcRect/>
          <a:stretch>
            <a:fillRect/>
          </a:stretch>
        </p:blipFill>
        <p:spPr bwMode="auto">
          <a:xfrm>
            <a:off x="363658" y="1500174"/>
            <a:ext cx="8526382" cy="4071966"/>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31</a:t>
            </a:fld>
            <a:endParaRPr lang="en-US"/>
          </a:p>
        </p:txBody>
      </p:sp>
      <p:sp>
        <p:nvSpPr>
          <p:cNvPr id="5" name="Content Placeholder 4"/>
          <p:cNvSpPr>
            <a:spLocks noGrp="1"/>
          </p:cNvSpPr>
          <p:nvPr>
            <p:ph sz="quarter" idx="1"/>
          </p:nvPr>
        </p:nvSpPr>
        <p:spPr/>
        <p:txBody>
          <a:bodyPr>
            <a:normAutofit lnSpcReduction="10000"/>
          </a:bodyPr>
          <a:lstStyle/>
          <a:p>
            <a:pPr algn="just"/>
            <a:r>
              <a:rPr lang="en-US" sz="2000" b="1" dirty="0"/>
              <a:t>Data Extraction and Filtering </a:t>
            </a:r>
            <a:r>
              <a:rPr lang="en-US" sz="2000" dirty="0"/>
              <a:t>:The decision support database is created largely by extracting data from the operational database and by importing additional data from external sources.</a:t>
            </a:r>
          </a:p>
          <a:p>
            <a:pPr algn="just"/>
            <a:r>
              <a:rPr lang="en-US" sz="2000" dirty="0"/>
              <a:t>To minimize the impact on the operational database, the data extraction capabilities should allow batch and scheduled data extraction. </a:t>
            </a:r>
          </a:p>
          <a:p>
            <a:pPr algn="just"/>
            <a:r>
              <a:rPr lang="en-US" sz="2000" dirty="0"/>
              <a:t>The data extraction capabilities should also support different data sources: flat files and hierarchical, network, and relational databases, as well as multiple vendors. </a:t>
            </a:r>
          </a:p>
          <a:p>
            <a:pPr algn="just"/>
            <a:r>
              <a:rPr lang="en-US" sz="2000" dirty="0"/>
              <a:t>Data-filtering capabilities must include the ability to check for inconsistent data or data validation rules. </a:t>
            </a:r>
          </a:p>
          <a:p>
            <a:pPr algn="just"/>
            <a:r>
              <a:rPr lang="en-US" sz="2000" dirty="0"/>
              <a:t>Finally, to filter and integrate the operational data into the decision support database, the DBMS must support advanced data integration, aggregation, and classification</a:t>
            </a:r>
          </a:p>
        </p:txBody>
      </p:sp>
      <p:sp>
        <p:nvSpPr>
          <p:cNvPr id="6" name="Title 1"/>
          <p:cNvSpPr>
            <a:spLocks noGrp="1"/>
          </p:cNvSpPr>
          <p:nvPr>
            <p:ph type="title"/>
          </p:nvPr>
        </p:nvSpPr>
        <p:spPr/>
        <p:txBody>
          <a:bodyPr/>
          <a:lstStyle/>
          <a:p>
            <a:r>
              <a:rPr lang="en-US" dirty="0"/>
              <a:t>Decision Support Database Requirements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32</a:t>
            </a:fld>
            <a:endParaRPr lang="en-US"/>
          </a:p>
        </p:txBody>
      </p:sp>
      <p:sp>
        <p:nvSpPr>
          <p:cNvPr id="5" name="Content Placeholder 4"/>
          <p:cNvSpPr>
            <a:spLocks noGrp="1"/>
          </p:cNvSpPr>
          <p:nvPr>
            <p:ph sz="quarter" idx="1"/>
          </p:nvPr>
        </p:nvSpPr>
        <p:spPr/>
        <p:txBody>
          <a:bodyPr>
            <a:normAutofit/>
          </a:bodyPr>
          <a:lstStyle/>
          <a:p>
            <a:pPr algn="just"/>
            <a:r>
              <a:rPr lang="en-US" sz="2000" b="1" dirty="0"/>
              <a:t>End-User Analytical Interface: </a:t>
            </a:r>
            <a:r>
              <a:rPr lang="en-US" sz="2000" dirty="0"/>
              <a:t>The decision support DBMS must support advanced data-modeling and data presentation tools. </a:t>
            </a:r>
          </a:p>
          <a:p>
            <a:pPr algn="just"/>
            <a:r>
              <a:rPr lang="en-US" sz="2000" dirty="0"/>
              <a:t>Using those tools makes it easy for data analysts to define the nature and extent of business problems. </a:t>
            </a:r>
          </a:p>
          <a:p>
            <a:pPr algn="just"/>
            <a:r>
              <a:rPr lang="en-US" sz="2000" dirty="0"/>
              <a:t>Once the problems have been defined, the decision support DBMS must generate the necessary queries to retrieve the appropriate data from the decision support database.</a:t>
            </a:r>
          </a:p>
        </p:txBody>
      </p:sp>
      <p:sp>
        <p:nvSpPr>
          <p:cNvPr id="6" name="Title 1"/>
          <p:cNvSpPr>
            <a:spLocks noGrp="1"/>
          </p:cNvSpPr>
          <p:nvPr>
            <p:ph type="title"/>
          </p:nvPr>
        </p:nvSpPr>
        <p:spPr/>
        <p:txBody>
          <a:bodyPr/>
          <a:lstStyle/>
          <a:p>
            <a:r>
              <a:rPr lang="en-US" dirty="0"/>
              <a:t>Decision Support Database Requirements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33</a:t>
            </a:fld>
            <a:endParaRPr lang="en-US"/>
          </a:p>
        </p:txBody>
      </p:sp>
      <p:sp>
        <p:nvSpPr>
          <p:cNvPr id="5" name="Content Placeholder 4"/>
          <p:cNvSpPr>
            <a:spLocks noGrp="1"/>
          </p:cNvSpPr>
          <p:nvPr>
            <p:ph sz="quarter" idx="1"/>
          </p:nvPr>
        </p:nvSpPr>
        <p:spPr>
          <a:xfrm>
            <a:off x="285720" y="1500174"/>
            <a:ext cx="8503920" cy="4572000"/>
          </a:xfrm>
        </p:spPr>
        <p:txBody>
          <a:bodyPr>
            <a:noAutofit/>
          </a:bodyPr>
          <a:lstStyle/>
          <a:p>
            <a:pPr algn="just"/>
            <a:r>
              <a:rPr lang="en-US" sz="2000" b="1" dirty="0"/>
              <a:t>Database Size: </a:t>
            </a:r>
            <a:r>
              <a:rPr lang="en-US" sz="2000" dirty="0"/>
              <a:t>Decision support databases tend to be very large; gigabyte and terabyte ranges are not unusual. </a:t>
            </a:r>
          </a:p>
          <a:p>
            <a:pPr algn="just"/>
            <a:r>
              <a:rPr lang="en-US" sz="2000" dirty="0"/>
              <a:t>For example, in 2008, Wal-Mart, the world’s largest company, had more than 4 </a:t>
            </a:r>
            <a:r>
              <a:rPr lang="en-US" sz="2000" dirty="0" err="1"/>
              <a:t>petabytes</a:t>
            </a:r>
            <a:r>
              <a:rPr lang="en-US" sz="2000" dirty="0"/>
              <a:t> of data in its data warehouses. </a:t>
            </a:r>
          </a:p>
          <a:p>
            <a:pPr algn="just"/>
            <a:r>
              <a:rPr lang="en-US" sz="2000" dirty="0"/>
              <a:t>The decision support database typically contains redundant and duplicated data to improve data retrieval and simplify information generation. </a:t>
            </a:r>
          </a:p>
          <a:p>
            <a:pPr algn="just"/>
            <a:r>
              <a:rPr lang="en-US" sz="2000" dirty="0"/>
              <a:t>Therefore, the DBMS must be capable of supporting very large databases (VLDBs). To support a VLDB adequately, the DBMS might be required to use advanced hardware, such as multiple disk arrays, and to support multiple-processor technologies, such as a symmetric multiprocessor (SMP) or a massively parallel processor (MPP)</a:t>
            </a:r>
          </a:p>
        </p:txBody>
      </p:sp>
      <p:sp>
        <p:nvSpPr>
          <p:cNvPr id="6" name="Title 1"/>
          <p:cNvSpPr>
            <a:spLocks noGrp="1"/>
          </p:cNvSpPr>
          <p:nvPr>
            <p:ph type="title"/>
          </p:nvPr>
        </p:nvSpPr>
        <p:spPr/>
        <p:txBody>
          <a:bodyPr/>
          <a:lstStyle/>
          <a:p>
            <a:r>
              <a:rPr lang="en-US" dirty="0"/>
              <a:t>Decision Support Database Requirements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Analytical Processing (OLAP)</a:t>
            </a:r>
          </a:p>
        </p:txBody>
      </p:sp>
      <p:sp>
        <p:nvSpPr>
          <p:cNvPr id="4" name="Slide Number Placeholder 3"/>
          <p:cNvSpPr>
            <a:spLocks noGrp="1"/>
          </p:cNvSpPr>
          <p:nvPr>
            <p:ph type="sldNum" sz="quarter" idx="12"/>
          </p:nvPr>
        </p:nvSpPr>
        <p:spPr/>
        <p:txBody>
          <a:bodyPr/>
          <a:lstStyle/>
          <a:p>
            <a:fld id="{EFAAA40E-0777-4F88-BF92-0F32F094C4BA}" type="slidenum">
              <a:rPr lang="en-US" smtClean="0"/>
              <a:pPr/>
              <a:t>34</a:t>
            </a:fld>
            <a:endParaRPr lang="en-US"/>
          </a:p>
        </p:txBody>
      </p:sp>
      <p:sp>
        <p:nvSpPr>
          <p:cNvPr id="5" name="Content Placeholder 4"/>
          <p:cNvSpPr>
            <a:spLocks noGrp="1"/>
          </p:cNvSpPr>
          <p:nvPr>
            <p:ph sz="quarter" idx="1"/>
          </p:nvPr>
        </p:nvSpPr>
        <p:spPr/>
        <p:txBody>
          <a:bodyPr>
            <a:normAutofit/>
          </a:bodyPr>
          <a:lstStyle/>
          <a:p>
            <a:pPr algn="just"/>
            <a:r>
              <a:rPr lang="en-US" sz="2000" dirty="0"/>
              <a:t>The need for more intensive decision support prompted the introduction of a new generation of tools. </a:t>
            </a:r>
          </a:p>
          <a:p>
            <a:pPr algn="just"/>
            <a:r>
              <a:rPr lang="en-US" sz="2000" dirty="0"/>
              <a:t>Those new tools, called </a:t>
            </a:r>
            <a:r>
              <a:rPr lang="en-US" sz="2000" dirty="0">
                <a:solidFill>
                  <a:srgbClr val="0070C0"/>
                </a:solidFill>
              </a:rPr>
              <a:t>online analytical processing (OLAP), </a:t>
            </a:r>
            <a:r>
              <a:rPr lang="en-US" sz="2000" dirty="0"/>
              <a:t>create an advanced data analysis environment that supports decision making, business modeling, and operations research. </a:t>
            </a:r>
          </a:p>
          <a:p>
            <a:pPr algn="just"/>
            <a:r>
              <a:rPr lang="en-US" sz="2000" dirty="0"/>
              <a:t>OLAP systems share four main characteristics:  </a:t>
            </a:r>
          </a:p>
          <a:p>
            <a:pPr lvl="1" algn="just"/>
            <a:r>
              <a:rPr lang="en-US" sz="1800" dirty="0"/>
              <a:t>They use multidimensional data analysis techniques.  </a:t>
            </a:r>
          </a:p>
          <a:p>
            <a:pPr lvl="1" algn="just"/>
            <a:r>
              <a:rPr lang="en-US" sz="1800" dirty="0"/>
              <a:t>They provide advanced database support.  </a:t>
            </a:r>
          </a:p>
          <a:p>
            <a:pPr lvl="1" algn="just"/>
            <a:r>
              <a:rPr lang="en-US" sz="1800" dirty="0"/>
              <a:t>They provide easy-to-use end-user interfaces.  </a:t>
            </a:r>
          </a:p>
          <a:p>
            <a:pPr lvl="1" algn="just"/>
            <a:r>
              <a:rPr lang="en-US" sz="1800" dirty="0"/>
              <a:t>They support the client/server architecture.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85728"/>
            <a:ext cx="8534400" cy="758952"/>
          </a:xfrm>
        </p:spPr>
        <p:txBody>
          <a:bodyPr>
            <a:normAutofit/>
          </a:bodyPr>
          <a:lstStyle/>
          <a:p>
            <a:r>
              <a:rPr lang="en-US" sz="2800" dirty="0"/>
              <a:t>OLAP - Multidimensional Data Analysis Techniques</a:t>
            </a:r>
          </a:p>
        </p:txBody>
      </p:sp>
      <p:sp>
        <p:nvSpPr>
          <p:cNvPr id="4" name="Slide Number Placeholder 3"/>
          <p:cNvSpPr>
            <a:spLocks noGrp="1"/>
          </p:cNvSpPr>
          <p:nvPr>
            <p:ph type="sldNum" sz="quarter" idx="12"/>
          </p:nvPr>
        </p:nvSpPr>
        <p:spPr/>
        <p:txBody>
          <a:bodyPr/>
          <a:lstStyle/>
          <a:p>
            <a:fld id="{EFAAA40E-0777-4F88-BF92-0F32F094C4BA}" type="slidenum">
              <a:rPr lang="en-US" smtClean="0"/>
              <a:pPr/>
              <a:t>35</a:t>
            </a:fld>
            <a:endParaRPr lang="en-US"/>
          </a:p>
        </p:txBody>
      </p:sp>
      <p:sp>
        <p:nvSpPr>
          <p:cNvPr id="5" name="Content Placeholder 4"/>
          <p:cNvSpPr>
            <a:spLocks noGrp="1"/>
          </p:cNvSpPr>
          <p:nvPr>
            <p:ph sz="quarter" idx="1"/>
          </p:nvPr>
        </p:nvSpPr>
        <p:spPr/>
        <p:txBody>
          <a:bodyPr>
            <a:normAutofit/>
          </a:bodyPr>
          <a:lstStyle/>
          <a:p>
            <a:pPr algn="just"/>
            <a:r>
              <a:rPr lang="en-US" sz="2000" dirty="0"/>
              <a:t>The most distinctive characteristic of modern OLAP tools is their capacity for multidimensional analysis. </a:t>
            </a:r>
          </a:p>
          <a:p>
            <a:pPr algn="just"/>
            <a:r>
              <a:rPr lang="en-US" sz="2000" dirty="0"/>
              <a:t>In multidimensional analysis, data are processed and viewed as part of a multidimensional structure. </a:t>
            </a:r>
          </a:p>
          <a:p>
            <a:pPr algn="just"/>
            <a:r>
              <a:rPr lang="en-US" sz="2000" dirty="0"/>
              <a:t>This type of data analysis is particularly attractive to business decision makers because they tend to view business data as data that are related to other business data.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36</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285852" y="236948"/>
            <a:ext cx="6357982" cy="6133583"/>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FAAA40E-0777-4F88-BF92-0F32F094C4BA}" type="slidenum">
              <a:rPr lang="en-US" smtClean="0"/>
              <a:pPr/>
              <a:t>37</a:t>
            </a:fld>
            <a:endParaRPr lang="en-US"/>
          </a:p>
        </p:txBody>
      </p:sp>
      <p:sp>
        <p:nvSpPr>
          <p:cNvPr id="5" name="Content Placeholder 4"/>
          <p:cNvSpPr>
            <a:spLocks noGrp="1"/>
          </p:cNvSpPr>
          <p:nvPr>
            <p:ph sz="quarter" idx="1"/>
          </p:nvPr>
        </p:nvSpPr>
        <p:spPr/>
        <p:txBody>
          <a:bodyPr>
            <a:normAutofit fontScale="62500" lnSpcReduction="20000"/>
          </a:bodyPr>
          <a:lstStyle/>
          <a:p>
            <a:pPr algn="just">
              <a:buNone/>
            </a:pPr>
            <a:r>
              <a:rPr lang="en-US" dirty="0"/>
              <a:t>Multidimensional data analysis techniques are augmented by the following functions: </a:t>
            </a:r>
          </a:p>
          <a:p>
            <a:pPr algn="just"/>
            <a:r>
              <a:rPr lang="en-US" b="1" dirty="0"/>
              <a:t>Advanced data presentation functions</a:t>
            </a:r>
            <a:r>
              <a:rPr lang="en-US" dirty="0"/>
              <a:t>. 3-D graphics, pivot tables, crosstabs, data rotation, and three dimensional cubes. Such facilities are compatible with desktop spreadsheets, statistical packages, and query and report packages. </a:t>
            </a:r>
          </a:p>
          <a:p>
            <a:pPr algn="just"/>
            <a:r>
              <a:rPr lang="en-US" b="1" dirty="0"/>
              <a:t>Advanced data aggregation, consolidation, and classification functions</a:t>
            </a:r>
            <a:r>
              <a:rPr lang="en-US" dirty="0"/>
              <a:t>. These allow the data analyst to create multiple data aggregation levels, slice and dice data, and drill down and roll up data across different dimensions and aggregation levels. </a:t>
            </a:r>
          </a:p>
          <a:p>
            <a:pPr algn="just"/>
            <a:r>
              <a:rPr lang="en-US" dirty="0"/>
              <a:t>For example, aggregating data across the time dimension (by week, month, quarter, and year) allows the data analyst to drill down and roll up across time dimensions.</a:t>
            </a:r>
          </a:p>
          <a:p>
            <a:pPr algn="just"/>
            <a:r>
              <a:rPr lang="en-US" b="1" dirty="0"/>
              <a:t>Advanced computational functions</a:t>
            </a:r>
            <a:r>
              <a:rPr lang="en-US" dirty="0"/>
              <a:t>. These include business-oriented variables (market share, period comparisons, sales margins, product margins, and percentage changes), financial and accounting ratios (profitability, overhead, cost allocations, and returns), and statistical and forecasting functions. </a:t>
            </a:r>
          </a:p>
          <a:p>
            <a:pPr algn="just"/>
            <a:r>
              <a:rPr lang="en-US" dirty="0"/>
              <a:t>These functions are provided automatically, and the end user does not need to redefine their components each time they are accessed.  </a:t>
            </a:r>
          </a:p>
          <a:p>
            <a:pPr algn="just"/>
            <a:r>
              <a:rPr lang="en-US" b="1" dirty="0"/>
              <a:t>Advanced data-modeling functions</a:t>
            </a:r>
            <a:r>
              <a:rPr lang="en-US" dirty="0"/>
              <a:t>. These provide support for what-if scenarios, variable assessment, variable contributions to outcome, linear programming, and other modeling tools</a:t>
            </a:r>
          </a:p>
        </p:txBody>
      </p:sp>
      <p:sp>
        <p:nvSpPr>
          <p:cNvPr id="6" name="Title 1"/>
          <p:cNvSpPr>
            <a:spLocks noGrp="1"/>
          </p:cNvSpPr>
          <p:nvPr>
            <p:ph type="title"/>
          </p:nvPr>
        </p:nvSpPr>
        <p:spPr/>
        <p:txBody>
          <a:bodyPr>
            <a:normAutofit/>
          </a:bodyPr>
          <a:lstStyle/>
          <a:p>
            <a:r>
              <a:rPr lang="en-US" sz="2800" dirty="0"/>
              <a:t>OLAP - Multidimensional Data Analysis Techniques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OLAP - </a:t>
            </a:r>
            <a:r>
              <a:rPr lang="en-US" sz="3600" dirty="0"/>
              <a:t>Advanced Database Support</a:t>
            </a:r>
            <a:endParaRPr lang="en-US" dirty="0"/>
          </a:p>
        </p:txBody>
      </p:sp>
      <p:sp>
        <p:nvSpPr>
          <p:cNvPr id="3" name="Slide Number Placeholder 2"/>
          <p:cNvSpPr>
            <a:spLocks noGrp="1"/>
          </p:cNvSpPr>
          <p:nvPr>
            <p:ph type="sldNum" sz="quarter" idx="12"/>
          </p:nvPr>
        </p:nvSpPr>
        <p:spPr/>
        <p:txBody>
          <a:bodyPr/>
          <a:lstStyle/>
          <a:p>
            <a:fld id="{EFAAA40E-0777-4F88-BF92-0F32F094C4BA}" type="slidenum">
              <a:rPr lang="en-US" smtClean="0"/>
              <a:pPr/>
              <a:t>38</a:t>
            </a:fld>
            <a:endParaRPr lang="en-US"/>
          </a:p>
        </p:txBody>
      </p:sp>
      <p:sp>
        <p:nvSpPr>
          <p:cNvPr id="5" name="Content Placeholder 4"/>
          <p:cNvSpPr>
            <a:spLocks noGrp="1"/>
          </p:cNvSpPr>
          <p:nvPr>
            <p:ph sz="quarter" idx="1"/>
          </p:nvPr>
        </p:nvSpPr>
        <p:spPr/>
        <p:txBody>
          <a:bodyPr>
            <a:normAutofit lnSpcReduction="10000"/>
          </a:bodyPr>
          <a:lstStyle/>
          <a:p>
            <a:pPr algn="just">
              <a:buNone/>
            </a:pPr>
            <a:r>
              <a:rPr lang="en-US" sz="2000" dirty="0"/>
              <a:t>To deliver efficient decision support, OLAP tools must have advanced data access features. Such features include:  </a:t>
            </a:r>
          </a:p>
          <a:p>
            <a:pPr algn="just"/>
            <a:r>
              <a:rPr lang="en-US" sz="2000" dirty="0"/>
              <a:t>Access to many different kinds of DBMSs, flat files, and internal and external data sources.  </a:t>
            </a:r>
          </a:p>
          <a:p>
            <a:pPr algn="just"/>
            <a:r>
              <a:rPr lang="en-US" sz="2000" dirty="0"/>
              <a:t>Access to aggregated data warehouse data as well as to the detail data found in operational databases.  </a:t>
            </a:r>
          </a:p>
          <a:p>
            <a:pPr algn="just"/>
            <a:r>
              <a:rPr lang="en-US" sz="2000" dirty="0"/>
              <a:t>Advanced data navigation features such as drill-down and roll-up.  </a:t>
            </a:r>
          </a:p>
          <a:p>
            <a:pPr algn="just"/>
            <a:r>
              <a:rPr lang="en-US" sz="2000" dirty="0"/>
              <a:t>Rapid and consistent query response times.  </a:t>
            </a:r>
          </a:p>
          <a:p>
            <a:pPr algn="just"/>
            <a:r>
              <a:rPr lang="en-US" sz="2000" dirty="0"/>
              <a:t>The ability to map end-user requests, expressed in either business or model terms, to the appropriate data source and then to the proper data access language (usually SQL). </a:t>
            </a:r>
          </a:p>
          <a:p>
            <a:pPr algn="just"/>
            <a:r>
              <a:rPr lang="en-US" sz="2000" dirty="0"/>
              <a:t>Support for very large databases. As already explained, the data warehouse can easily and quickly grow to multiple gigabytes and even terabytes.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 - </a:t>
            </a:r>
            <a:r>
              <a:rPr lang="en-US" sz="3600" dirty="0"/>
              <a:t>Easy-to-use End-user Interfaces</a:t>
            </a:r>
            <a:endParaRPr lang="en-US" dirty="0"/>
          </a:p>
        </p:txBody>
      </p:sp>
      <p:sp>
        <p:nvSpPr>
          <p:cNvPr id="4" name="Slide Number Placeholder 3"/>
          <p:cNvSpPr>
            <a:spLocks noGrp="1"/>
          </p:cNvSpPr>
          <p:nvPr>
            <p:ph type="sldNum" sz="quarter" idx="12"/>
          </p:nvPr>
        </p:nvSpPr>
        <p:spPr/>
        <p:txBody>
          <a:bodyPr/>
          <a:lstStyle/>
          <a:p>
            <a:fld id="{EFAAA40E-0777-4F88-BF92-0F32F094C4BA}" type="slidenum">
              <a:rPr lang="en-US" smtClean="0"/>
              <a:pPr/>
              <a:t>39</a:t>
            </a:fld>
            <a:endParaRPr lang="en-US"/>
          </a:p>
        </p:txBody>
      </p:sp>
      <p:sp>
        <p:nvSpPr>
          <p:cNvPr id="5" name="Content Placeholder 4"/>
          <p:cNvSpPr>
            <a:spLocks noGrp="1"/>
          </p:cNvSpPr>
          <p:nvPr>
            <p:ph sz="quarter" idx="1"/>
          </p:nvPr>
        </p:nvSpPr>
        <p:spPr/>
        <p:txBody>
          <a:bodyPr>
            <a:normAutofit/>
          </a:bodyPr>
          <a:lstStyle/>
          <a:p>
            <a:pPr algn="just"/>
            <a:r>
              <a:rPr lang="en-US" sz="2000" dirty="0"/>
              <a:t>Advanced OLAP features become more useful when access to them is kept simple. </a:t>
            </a:r>
          </a:p>
          <a:p>
            <a:pPr algn="just"/>
            <a:r>
              <a:rPr lang="en-US" sz="2000" dirty="0"/>
              <a:t>OLAP tool vendors learned this lesson early and have equipped their sophisticated data extraction and analysis tools with easy-to-use graphical interfaces. </a:t>
            </a:r>
          </a:p>
          <a:p>
            <a:pPr algn="just"/>
            <a:r>
              <a:rPr lang="en-US" sz="2000" dirty="0"/>
              <a:t>Many of the interface features are “borrowed” from previous generations of data analysis tools that are already familiar to end users. </a:t>
            </a:r>
          </a:p>
          <a:p>
            <a:pPr algn="just"/>
            <a:r>
              <a:rPr lang="en-US" sz="2000" dirty="0"/>
              <a:t>This familiarity makes OLAP easily accepted and readily used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pPr algn="just"/>
            <a:r>
              <a:rPr lang="en-GB" sz="1800" dirty="0"/>
              <a:t>Given the many and varied competitive pressures, managers are always looking for a competitive advantage through product development and maintenance, service, market positioning, sales promotion, and so on.</a:t>
            </a:r>
          </a:p>
          <a:p>
            <a:pPr algn="just"/>
            <a:endParaRPr lang="en-GB" sz="1800" dirty="0"/>
          </a:p>
          <a:p>
            <a:pPr algn="just"/>
            <a:r>
              <a:rPr lang="en-GB" sz="1800" dirty="0"/>
              <a:t>Companies and software vendors addressed these multilevel decision support needs by creating independent applications to fit the needs of particular areas. This more comprehensive and integrated decision support framework within organizations known as </a:t>
            </a:r>
            <a:r>
              <a:rPr lang="en-GB" sz="1800" b="1" dirty="0"/>
              <a:t>business intelligence</a:t>
            </a:r>
            <a:r>
              <a:rPr lang="en-GB" sz="1800" dirty="0"/>
              <a:t>.</a:t>
            </a:r>
          </a:p>
          <a:p>
            <a:endParaRPr lang="en-US" sz="1800" dirty="0"/>
          </a:p>
        </p:txBody>
      </p:sp>
      <p:sp>
        <p:nvSpPr>
          <p:cNvPr id="4" name="Slide Number Placeholder 3"/>
          <p:cNvSpPr>
            <a:spLocks noGrp="1"/>
          </p:cNvSpPr>
          <p:nvPr>
            <p:ph type="sldNum" sz="quarter" idx="12"/>
          </p:nvPr>
        </p:nvSpPr>
        <p:spPr/>
        <p:txBody>
          <a:bodyPr/>
          <a:lstStyle/>
          <a:p>
            <a:fld id="{EFAAA40E-0777-4F88-BF92-0F32F094C4BA}" type="slidenum">
              <a:rPr lang="en-US" smtClean="0"/>
              <a:pPr/>
              <a:t>4</a:t>
            </a:fld>
            <a:endParaRPr lang="en-US"/>
          </a:p>
        </p:txBody>
      </p:sp>
      <p:sp>
        <p:nvSpPr>
          <p:cNvPr id="6" name="Title 1"/>
          <p:cNvSpPr>
            <a:spLocks noGrp="1"/>
          </p:cNvSpPr>
          <p:nvPr>
            <p:ph type="title"/>
          </p:nvPr>
        </p:nvSpPr>
        <p:spPr/>
        <p:txBody>
          <a:bodyPr/>
          <a:lstStyle/>
          <a:p>
            <a:r>
              <a:rPr lang="en-GB" dirty="0"/>
              <a:t>The Need for Data Analysis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 - </a:t>
            </a:r>
            <a:r>
              <a:rPr lang="en-US" sz="3600" dirty="0"/>
              <a:t>Client/Server Architecture</a:t>
            </a:r>
            <a:r>
              <a:rPr lang="en-US" dirty="0"/>
              <a:t> </a:t>
            </a:r>
          </a:p>
        </p:txBody>
      </p:sp>
      <p:sp>
        <p:nvSpPr>
          <p:cNvPr id="4" name="Slide Number Placeholder 3"/>
          <p:cNvSpPr>
            <a:spLocks noGrp="1"/>
          </p:cNvSpPr>
          <p:nvPr>
            <p:ph type="sldNum" sz="quarter" idx="12"/>
          </p:nvPr>
        </p:nvSpPr>
        <p:spPr/>
        <p:txBody>
          <a:bodyPr/>
          <a:lstStyle/>
          <a:p>
            <a:fld id="{EFAAA40E-0777-4F88-BF92-0F32F094C4BA}" type="slidenum">
              <a:rPr lang="en-US" smtClean="0"/>
              <a:pPr/>
              <a:t>40</a:t>
            </a:fld>
            <a:endParaRPr lang="en-US"/>
          </a:p>
        </p:txBody>
      </p:sp>
      <p:sp>
        <p:nvSpPr>
          <p:cNvPr id="5" name="Content Placeholder 4"/>
          <p:cNvSpPr>
            <a:spLocks noGrp="1"/>
          </p:cNvSpPr>
          <p:nvPr>
            <p:ph sz="quarter" idx="1"/>
          </p:nvPr>
        </p:nvSpPr>
        <p:spPr/>
        <p:txBody>
          <a:bodyPr>
            <a:normAutofit/>
          </a:bodyPr>
          <a:lstStyle/>
          <a:p>
            <a:pPr algn="just"/>
            <a:r>
              <a:rPr lang="en-US" sz="2000" dirty="0"/>
              <a:t>Client/server architecture provides a framework within which new systems can be designed, developed, and implemented. </a:t>
            </a:r>
          </a:p>
          <a:p>
            <a:pPr algn="just"/>
            <a:r>
              <a:rPr lang="en-US" sz="2000" dirty="0"/>
              <a:t>The client/server environment enables an OLAP system to be divided into several components that define its architecture. </a:t>
            </a:r>
          </a:p>
          <a:p>
            <a:pPr algn="just"/>
            <a:r>
              <a:rPr lang="en-US" sz="2000" dirty="0"/>
              <a:t>Those components can then be placed on the same computer, or they can be distributed among several computers. </a:t>
            </a:r>
          </a:p>
          <a:p>
            <a:pPr algn="just"/>
            <a:r>
              <a:rPr lang="en-US" sz="2000" dirty="0"/>
              <a:t>Thus, OLAP is designed to meet ease-of-use requirements while keeping the system flexible.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 - Architecture</a:t>
            </a:r>
          </a:p>
        </p:txBody>
      </p:sp>
      <p:sp>
        <p:nvSpPr>
          <p:cNvPr id="4" name="Slide Number Placeholder 3"/>
          <p:cNvSpPr>
            <a:spLocks noGrp="1"/>
          </p:cNvSpPr>
          <p:nvPr>
            <p:ph type="sldNum" sz="quarter" idx="12"/>
          </p:nvPr>
        </p:nvSpPr>
        <p:spPr/>
        <p:txBody>
          <a:bodyPr/>
          <a:lstStyle/>
          <a:p>
            <a:fld id="{EFAAA40E-0777-4F88-BF92-0F32F094C4BA}" type="slidenum">
              <a:rPr lang="en-US" smtClean="0"/>
              <a:pPr/>
              <a:t>41</a:t>
            </a:fld>
            <a:endParaRPr lang="en-US"/>
          </a:p>
        </p:txBody>
      </p:sp>
      <p:sp>
        <p:nvSpPr>
          <p:cNvPr id="5" name="Content Placeholder 4"/>
          <p:cNvSpPr>
            <a:spLocks noGrp="1"/>
          </p:cNvSpPr>
          <p:nvPr>
            <p:ph sz="quarter" idx="1"/>
          </p:nvPr>
        </p:nvSpPr>
        <p:spPr/>
        <p:txBody>
          <a:bodyPr/>
          <a:lstStyle/>
          <a:p>
            <a:r>
              <a:rPr lang="en-US" sz="2000" dirty="0"/>
              <a:t>OLAP operational characteristics can be divided into three main modules:  </a:t>
            </a:r>
          </a:p>
          <a:p>
            <a:pPr lvl="1"/>
            <a:r>
              <a:rPr lang="en-US" sz="1800" dirty="0"/>
              <a:t>Graphical user interface (GUI).  </a:t>
            </a:r>
          </a:p>
          <a:p>
            <a:pPr lvl="1"/>
            <a:r>
              <a:rPr lang="en-US" sz="1800" dirty="0"/>
              <a:t>Analytical processing logic.  </a:t>
            </a:r>
          </a:p>
          <a:p>
            <a:pPr lvl="1"/>
            <a:r>
              <a:rPr lang="en-US" sz="1800" dirty="0"/>
              <a:t>Data-processing logic.</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42</a:t>
            </a:fld>
            <a:endParaRPr lang="en-US"/>
          </a:p>
        </p:txBody>
      </p:sp>
      <p:pic>
        <p:nvPicPr>
          <p:cNvPr id="1026" name="Picture 2"/>
          <p:cNvPicPr>
            <a:picLocks noGrp="1" noChangeAspect="1" noChangeArrowheads="1"/>
          </p:cNvPicPr>
          <p:nvPr>
            <p:ph sz="quarter" idx="4294967295"/>
          </p:nvPr>
        </p:nvPicPr>
        <p:blipFill>
          <a:blip r:embed="rId2" cstate="print"/>
          <a:srcRect/>
          <a:stretch>
            <a:fillRect/>
          </a:stretch>
        </p:blipFill>
        <p:spPr bwMode="auto">
          <a:xfrm>
            <a:off x="1071538" y="214290"/>
            <a:ext cx="6858048" cy="6105464"/>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OLAP’s Client/Server Architecture</a:t>
            </a:r>
          </a:p>
        </p:txBody>
      </p:sp>
      <p:sp>
        <p:nvSpPr>
          <p:cNvPr id="4" name="Slide Number Placeholder 3"/>
          <p:cNvSpPr>
            <a:spLocks noGrp="1"/>
          </p:cNvSpPr>
          <p:nvPr>
            <p:ph type="sldNum" sz="quarter" idx="12"/>
          </p:nvPr>
        </p:nvSpPr>
        <p:spPr/>
        <p:txBody>
          <a:bodyPr/>
          <a:lstStyle/>
          <a:p>
            <a:fld id="{EFAAA40E-0777-4F88-BF92-0F32F094C4BA}" type="slidenum">
              <a:rPr lang="en-US" smtClean="0"/>
              <a:pPr/>
              <a:t>43</a:t>
            </a:fld>
            <a:endParaRPr lang="en-US"/>
          </a:p>
        </p:txBody>
      </p:sp>
      <p:sp>
        <p:nvSpPr>
          <p:cNvPr id="5" name="Content Placeholder 4"/>
          <p:cNvSpPr>
            <a:spLocks noGrp="1"/>
          </p:cNvSpPr>
          <p:nvPr>
            <p:ph sz="quarter" idx="1"/>
          </p:nvPr>
        </p:nvSpPr>
        <p:spPr/>
        <p:txBody>
          <a:bodyPr>
            <a:normAutofit lnSpcReduction="10000"/>
          </a:bodyPr>
          <a:lstStyle/>
          <a:p>
            <a:pPr algn="just"/>
            <a:r>
              <a:rPr lang="en-US" sz="2000" dirty="0"/>
              <a:t>OLAP systems are designed to use both operational and data warehouse data. </a:t>
            </a:r>
          </a:p>
          <a:p>
            <a:pPr algn="just"/>
            <a:r>
              <a:rPr lang="en-US" sz="2000" dirty="0"/>
              <a:t>A more common and practical architecture is one in which the OLAP GUI runs on client workstations, while the OLAP engine, or server, composed of the OLAP analytical processing logic and OLAP data-processing logic, runs on a shared computer. </a:t>
            </a:r>
          </a:p>
          <a:p>
            <a:pPr algn="just"/>
            <a:r>
              <a:rPr lang="en-US" sz="2000" dirty="0"/>
              <a:t>In that case, the OLAP server will be a front end to the data warehouse’s decision support data. </a:t>
            </a:r>
          </a:p>
          <a:p>
            <a:pPr algn="just"/>
            <a:r>
              <a:rPr lang="en-US" sz="2000" dirty="0"/>
              <a:t>This front end or middle layer accepts and processes the data-processing requests generated by the many end-user analytical tools. </a:t>
            </a:r>
          </a:p>
          <a:p>
            <a:pPr algn="just"/>
            <a:r>
              <a:rPr lang="en-US" sz="2000" dirty="0"/>
              <a:t>The end-user GUI might be a custom-made program or, more likely, a plug-in module that is integrated with spreadsheet software or a third-party data analysis and query tool. </a:t>
            </a:r>
          </a:p>
          <a:p>
            <a:pPr algn="just"/>
            <a:r>
              <a:rPr lang="en-US" sz="2000" dirty="0"/>
              <a:t>Figure 13.8 illustrates such an arrangement.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44</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571472" y="214290"/>
            <a:ext cx="7991475" cy="6219825"/>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45</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214414" y="142852"/>
            <a:ext cx="6929485" cy="6187922"/>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 Schema</a:t>
            </a:r>
          </a:p>
        </p:txBody>
      </p:sp>
      <p:sp>
        <p:nvSpPr>
          <p:cNvPr id="4" name="Slide Number Placeholder 3"/>
          <p:cNvSpPr>
            <a:spLocks noGrp="1"/>
          </p:cNvSpPr>
          <p:nvPr>
            <p:ph type="sldNum" sz="quarter" idx="12"/>
          </p:nvPr>
        </p:nvSpPr>
        <p:spPr/>
        <p:txBody>
          <a:bodyPr/>
          <a:lstStyle/>
          <a:p>
            <a:fld id="{EFAAA40E-0777-4F88-BF92-0F32F094C4BA}" type="slidenum">
              <a:rPr lang="en-US" smtClean="0"/>
              <a:pPr/>
              <a:t>46</a:t>
            </a:fld>
            <a:endParaRPr lang="en-US"/>
          </a:p>
        </p:txBody>
      </p:sp>
      <p:sp>
        <p:nvSpPr>
          <p:cNvPr id="5" name="Content Placeholder 4"/>
          <p:cNvSpPr>
            <a:spLocks noGrp="1"/>
          </p:cNvSpPr>
          <p:nvPr>
            <p:ph sz="quarter" idx="1"/>
          </p:nvPr>
        </p:nvSpPr>
        <p:spPr/>
        <p:txBody>
          <a:bodyPr>
            <a:normAutofit/>
          </a:bodyPr>
          <a:lstStyle/>
          <a:p>
            <a:pPr algn="just"/>
            <a:r>
              <a:rPr lang="en-US" sz="2000" dirty="0"/>
              <a:t>The star schema is a data-modeling technique used to </a:t>
            </a:r>
            <a:r>
              <a:rPr lang="en-US" sz="2000" dirty="0">
                <a:solidFill>
                  <a:srgbClr val="0070C0"/>
                </a:solidFill>
              </a:rPr>
              <a:t>map multidimensional decision support data into a relational database</a:t>
            </a:r>
            <a:r>
              <a:rPr lang="en-US" sz="2000" dirty="0"/>
              <a:t>. </a:t>
            </a:r>
          </a:p>
          <a:p>
            <a:pPr algn="just"/>
            <a:r>
              <a:rPr lang="en-US" sz="2000" dirty="0"/>
              <a:t>The basic star schema has four components: </a:t>
            </a:r>
          </a:p>
          <a:p>
            <a:pPr lvl="1"/>
            <a:r>
              <a:rPr lang="en-US" sz="2000" dirty="0"/>
              <a:t>facts, </a:t>
            </a:r>
          </a:p>
          <a:p>
            <a:pPr lvl="1"/>
            <a:r>
              <a:rPr lang="en-US" sz="2000" dirty="0"/>
              <a:t>dimensions, </a:t>
            </a:r>
          </a:p>
          <a:p>
            <a:pPr lvl="1"/>
            <a:r>
              <a:rPr lang="en-US" sz="2000" dirty="0"/>
              <a:t>attributes, and </a:t>
            </a:r>
          </a:p>
          <a:p>
            <a:pPr lvl="1"/>
            <a:r>
              <a:rPr lang="en-US" sz="2000" dirty="0"/>
              <a:t>attribute hierarchies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47</a:t>
            </a:fld>
            <a:endParaRPr lang="en-US"/>
          </a:p>
        </p:txBody>
      </p:sp>
      <p:sp>
        <p:nvSpPr>
          <p:cNvPr id="5" name="Content Placeholder 4"/>
          <p:cNvSpPr>
            <a:spLocks noGrp="1"/>
          </p:cNvSpPr>
          <p:nvPr>
            <p:ph sz="quarter" idx="1"/>
          </p:nvPr>
        </p:nvSpPr>
        <p:spPr>
          <a:xfrm>
            <a:off x="301752" y="1527048"/>
            <a:ext cx="8503920" cy="4759472"/>
          </a:xfrm>
        </p:spPr>
        <p:txBody>
          <a:bodyPr>
            <a:normAutofit/>
          </a:bodyPr>
          <a:lstStyle/>
          <a:p>
            <a:pPr algn="just"/>
            <a:r>
              <a:rPr lang="en-US" sz="2000" dirty="0"/>
              <a:t>Facts are numeric measurements (values) that represent a specific business aspect or activity. </a:t>
            </a:r>
          </a:p>
          <a:p>
            <a:pPr algn="just"/>
            <a:r>
              <a:rPr lang="en-US" sz="2000" dirty="0"/>
              <a:t>For example, sales figures are numeric measurements that represent product and/or service sales. </a:t>
            </a:r>
          </a:p>
          <a:p>
            <a:pPr algn="just"/>
            <a:r>
              <a:rPr lang="en-US" sz="2000" dirty="0"/>
              <a:t>Facts commonly used in business data analysis are units, costs, prices, and revenues. </a:t>
            </a:r>
          </a:p>
          <a:p>
            <a:pPr algn="just"/>
            <a:r>
              <a:rPr lang="en-US" sz="2000" dirty="0"/>
              <a:t>Facts are normally stored in a </a:t>
            </a:r>
            <a:r>
              <a:rPr lang="en-US" sz="2000" dirty="0">
                <a:solidFill>
                  <a:srgbClr val="0070C0"/>
                </a:solidFill>
              </a:rPr>
              <a:t>fact table </a:t>
            </a:r>
            <a:r>
              <a:rPr lang="en-US" sz="2000" dirty="0"/>
              <a:t>that is the center of the star schema. </a:t>
            </a:r>
          </a:p>
          <a:p>
            <a:pPr algn="just"/>
            <a:r>
              <a:rPr lang="en-US" sz="2000" dirty="0"/>
              <a:t>The fact table contains facts that are linked through their dimensions. </a:t>
            </a:r>
          </a:p>
          <a:p>
            <a:pPr algn="just"/>
            <a:r>
              <a:rPr lang="en-US" sz="2000" dirty="0"/>
              <a:t>Facts can also be computed or derived at run time. Such computed or derived facts are sometimes called metrics to differentiate them from stored facts. </a:t>
            </a:r>
          </a:p>
          <a:p>
            <a:pPr algn="just"/>
            <a:r>
              <a:rPr lang="en-US" sz="2000" dirty="0"/>
              <a:t>The fact table is updated periodically (daily, weekly, monthly, and so on) with data from operational databases.</a:t>
            </a:r>
          </a:p>
        </p:txBody>
      </p:sp>
      <p:sp>
        <p:nvSpPr>
          <p:cNvPr id="6" name="Title 1"/>
          <p:cNvSpPr>
            <a:spLocks noGrp="1"/>
          </p:cNvSpPr>
          <p:nvPr>
            <p:ph type="title"/>
          </p:nvPr>
        </p:nvSpPr>
        <p:spPr/>
        <p:txBody>
          <a:bodyPr/>
          <a:lstStyle/>
          <a:p>
            <a:r>
              <a:rPr lang="en-US" dirty="0"/>
              <a:t>Star Schema - Facts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48</a:t>
            </a:fld>
            <a:endParaRPr lang="en-US"/>
          </a:p>
        </p:txBody>
      </p:sp>
      <p:sp>
        <p:nvSpPr>
          <p:cNvPr id="5" name="Content Placeholder 4"/>
          <p:cNvSpPr>
            <a:spLocks noGrp="1"/>
          </p:cNvSpPr>
          <p:nvPr>
            <p:ph sz="quarter" idx="1"/>
          </p:nvPr>
        </p:nvSpPr>
        <p:spPr/>
        <p:txBody>
          <a:bodyPr>
            <a:normAutofit/>
          </a:bodyPr>
          <a:lstStyle/>
          <a:p>
            <a:pPr algn="just"/>
            <a:r>
              <a:rPr lang="en-US" sz="2000" dirty="0"/>
              <a:t>Dimensions are qualifying characteristics that provide additional perspectives to a given fact. </a:t>
            </a:r>
          </a:p>
          <a:p>
            <a:pPr algn="just"/>
            <a:r>
              <a:rPr lang="en-US" sz="2000" dirty="0"/>
              <a:t>For instance, sales might be compared by product from region to region and from one time period to the next. </a:t>
            </a:r>
          </a:p>
          <a:p>
            <a:pPr algn="just"/>
            <a:r>
              <a:rPr lang="en-US" sz="2000" dirty="0"/>
              <a:t>For example, sales have product, location, and time dimensions. </a:t>
            </a:r>
          </a:p>
          <a:p>
            <a:pPr algn="just"/>
            <a:r>
              <a:rPr lang="en-US" sz="2000" dirty="0"/>
              <a:t>In effect, dimensions are the magnifying glass through which you study the facts. </a:t>
            </a:r>
          </a:p>
          <a:p>
            <a:pPr algn="just"/>
            <a:r>
              <a:rPr lang="en-US" sz="2000" dirty="0"/>
              <a:t>Such dimensions are normally stored in </a:t>
            </a:r>
            <a:r>
              <a:rPr lang="en-US" sz="2000" dirty="0">
                <a:solidFill>
                  <a:srgbClr val="0070C0"/>
                </a:solidFill>
              </a:rPr>
              <a:t>dimension tables</a:t>
            </a:r>
            <a:r>
              <a:rPr lang="en-US" sz="2000" dirty="0"/>
              <a:t>. </a:t>
            </a:r>
          </a:p>
          <a:p>
            <a:pPr algn="just"/>
            <a:r>
              <a:rPr lang="en-US" sz="2000" dirty="0"/>
              <a:t>Figure 13.12 depicts a star schema for sales with product, location, and time dimensions</a:t>
            </a:r>
          </a:p>
        </p:txBody>
      </p:sp>
      <p:sp>
        <p:nvSpPr>
          <p:cNvPr id="6" name="Title 1"/>
          <p:cNvSpPr>
            <a:spLocks noGrp="1"/>
          </p:cNvSpPr>
          <p:nvPr>
            <p:ph type="title"/>
          </p:nvPr>
        </p:nvSpPr>
        <p:spPr/>
        <p:txBody>
          <a:bodyPr/>
          <a:lstStyle/>
          <a:p>
            <a:r>
              <a:rPr lang="en-US" dirty="0"/>
              <a:t>Star Schema - Dimensions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49</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566738" y="500042"/>
            <a:ext cx="8010525" cy="5424508"/>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Intelligence</a:t>
            </a:r>
          </a:p>
        </p:txBody>
      </p:sp>
      <p:sp>
        <p:nvSpPr>
          <p:cNvPr id="3" name="Content Placeholder 2"/>
          <p:cNvSpPr>
            <a:spLocks noGrp="1"/>
          </p:cNvSpPr>
          <p:nvPr>
            <p:ph sz="quarter" idx="1"/>
          </p:nvPr>
        </p:nvSpPr>
        <p:spPr>
          <a:xfrm>
            <a:off x="323528" y="1412776"/>
            <a:ext cx="8503920" cy="4782272"/>
          </a:xfrm>
        </p:spPr>
        <p:txBody>
          <a:bodyPr>
            <a:noAutofit/>
          </a:bodyPr>
          <a:lstStyle/>
          <a:p>
            <a:pPr algn="just"/>
            <a:r>
              <a:rPr lang="en-US" sz="1800" b="1" dirty="0"/>
              <a:t>Business intelligence (BI) </a:t>
            </a:r>
            <a:r>
              <a:rPr lang="en-GB" sz="1800" dirty="0"/>
              <a:t>is a term used to describe a comprehensive, cohesive, and integrated set of tools and processes used to capture, collect, integrate, store, and analyze data with the purpose of generating and presenting information used to support business decision making.</a:t>
            </a:r>
          </a:p>
          <a:p>
            <a:pPr algn="just"/>
            <a:endParaRPr lang="en-GB" sz="1800" dirty="0"/>
          </a:p>
          <a:p>
            <a:pPr algn="just"/>
            <a:r>
              <a:rPr lang="en-GB" sz="1800" dirty="0"/>
              <a:t>As the names implies, BI is about creating intelligence about a business. This intelligence is based on learning and understanding the facts about a business environment.</a:t>
            </a:r>
          </a:p>
          <a:p>
            <a:pPr algn="just"/>
            <a:endParaRPr lang="en-GB" sz="1800" dirty="0"/>
          </a:p>
          <a:p>
            <a:pPr algn="just"/>
            <a:r>
              <a:rPr lang="en-US" sz="1800" dirty="0"/>
              <a:t>BI is a </a:t>
            </a:r>
            <a:r>
              <a:rPr lang="en-GB" sz="1800" dirty="0"/>
              <a:t>framework that allows a business to transform data into information, information into knowledge, and knowledge into </a:t>
            </a:r>
            <a:r>
              <a:rPr lang="en-US" sz="1800" dirty="0"/>
              <a:t>wisdom.</a:t>
            </a:r>
          </a:p>
          <a:p>
            <a:pPr algn="just"/>
            <a:endParaRPr lang="en-IN" sz="1800" dirty="0"/>
          </a:p>
          <a:p>
            <a:pPr algn="just"/>
            <a:r>
              <a:rPr lang="en-GB" sz="1800" dirty="0"/>
              <a:t>BI is not a product by itself, but a framework of concepts, practices, tools, and technologies that help a business better understand its core capabilities, provide snapshots of the company situation, and identify key opportunities to create </a:t>
            </a:r>
            <a:r>
              <a:rPr lang="en-US" sz="1800" dirty="0"/>
              <a:t>competitive advantage.</a:t>
            </a:r>
          </a:p>
        </p:txBody>
      </p:sp>
      <p:sp>
        <p:nvSpPr>
          <p:cNvPr id="4" name="Slide Number Placeholder 3"/>
          <p:cNvSpPr>
            <a:spLocks noGrp="1"/>
          </p:cNvSpPr>
          <p:nvPr>
            <p:ph type="sldNum" sz="quarter" idx="12"/>
          </p:nvPr>
        </p:nvSpPr>
        <p:spPr/>
        <p:txBody>
          <a:bodyPr/>
          <a:lstStyle/>
          <a:p>
            <a:fld id="{EFAAA40E-0777-4F88-BF92-0F32F094C4BA}"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50</a:t>
            </a:fld>
            <a:endParaRPr lang="en-US"/>
          </a:p>
        </p:txBody>
      </p:sp>
      <p:sp>
        <p:nvSpPr>
          <p:cNvPr id="5" name="Content Placeholder 4"/>
          <p:cNvSpPr>
            <a:spLocks noGrp="1"/>
          </p:cNvSpPr>
          <p:nvPr>
            <p:ph sz="quarter" idx="1"/>
          </p:nvPr>
        </p:nvSpPr>
        <p:spPr/>
        <p:txBody>
          <a:bodyPr>
            <a:normAutofit/>
          </a:bodyPr>
          <a:lstStyle/>
          <a:p>
            <a:pPr algn="just"/>
            <a:r>
              <a:rPr lang="en-US" sz="2000" dirty="0"/>
              <a:t>Each dimension table contains attributes. </a:t>
            </a:r>
          </a:p>
          <a:p>
            <a:pPr algn="just"/>
            <a:r>
              <a:rPr lang="en-US" sz="2000" dirty="0"/>
              <a:t>Attributes are often used to search, filter, or classify facts. </a:t>
            </a:r>
          </a:p>
          <a:p>
            <a:pPr algn="just"/>
            <a:r>
              <a:rPr lang="en-US" sz="2000" dirty="0"/>
              <a:t>Dimensions provide descriptive characteristics about the facts through their attributes. </a:t>
            </a:r>
          </a:p>
          <a:p>
            <a:pPr algn="just"/>
            <a:r>
              <a:rPr lang="en-US" sz="2000" dirty="0"/>
              <a:t>Therefore, the data warehouse designer must define common business attributes that will be used by the data analyst to narrow a search, group information, or describe dimensions. </a:t>
            </a:r>
          </a:p>
          <a:p>
            <a:pPr algn="just"/>
            <a:r>
              <a:rPr lang="en-US" sz="2000" dirty="0"/>
              <a:t>Using a sales example, some possible attributes for each dimension are illustrated in Table 13.11.</a:t>
            </a:r>
          </a:p>
        </p:txBody>
      </p:sp>
      <p:sp>
        <p:nvSpPr>
          <p:cNvPr id="6" name="Title 1"/>
          <p:cNvSpPr>
            <a:spLocks noGrp="1"/>
          </p:cNvSpPr>
          <p:nvPr>
            <p:ph type="title"/>
          </p:nvPr>
        </p:nvSpPr>
        <p:spPr/>
        <p:txBody>
          <a:bodyPr/>
          <a:lstStyle/>
          <a:p>
            <a:r>
              <a:rPr lang="en-US" dirty="0"/>
              <a:t>Star Schema - Attributes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51</a:t>
            </a:fld>
            <a:endParaRPr lang="en-US"/>
          </a:p>
        </p:txBody>
      </p:sp>
      <p:sp>
        <p:nvSpPr>
          <p:cNvPr id="6" name="Title 1"/>
          <p:cNvSpPr>
            <a:spLocks noGrp="1"/>
          </p:cNvSpPr>
          <p:nvPr>
            <p:ph type="title"/>
          </p:nvPr>
        </p:nvSpPr>
        <p:spPr/>
        <p:txBody>
          <a:bodyPr/>
          <a:lstStyle/>
          <a:p>
            <a:r>
              <a:rPr lang="en-US" dirty="0"/>
              <a:t>Star Schema - Attributes</a:t>
            </a:r>
          </a:p>
        </p:txBody>
      </p:sp>
      <p:pic>
        <p:nvPicPr>
          <p:cNvPr id="5122" name="Picture 2"/>
          <p:cNvPicPr>
            <a:picLocks noChangeAspect="1" noChangeArrowheads="1"/>
          </p:cNvPicPr>
          <p:nvPr/>
        </p:nvPicPr>
        <p:blipFill>
          <a:blip r:embed="rId2" cstate="print"/>
          <a:srcRect/>
          <a:stretch>
            <a:fillRect/>
          </a:stretch>
        </p:blipFill>
        <p:spPr bwMode="auto">
          <a:xfrm>
            <a:off x="357158" y="1571612"/>
            <a:ext cx="8335473" cy="2286016"/>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357159" y="3846105"/>
            <a:ext cx="8358245" cy="868779"/>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52</a:t>
            </a:fld>
            <a:endParaRPr lang="en-US"/>
          </a:p>
        </p:txBody>
      </p:sp>
      <p:sp>
        <p:nvSpPr>
          <p:cNvPr id="5" name="Content Placeholder 4"/>
          <p:cNvSpPr>
            <a:spLocks noGrp="1"/>
          </p:cNvSpPr>
          <p:nvPr>
            <p:ph sz="quarter" idx="1"/>
          </p:nvPr>
        </p:nvSpPr>
        <p:spPr>
          <a:xfrm>
            <a:off x="357158" y="1428736"/>
            <a:ext cx="8503920" cy="4572000"/>
          </a:xfrm>
        </p:spPr>
        <p:txBody>
          <a:bodyPr>
            <a:normAutofit/>
          </a:bodyPr>
          <a:lstStyle/>
          <a:p>
            <a:pPr algn="just"/>
            <a:r>
              <a:rPr lang="en-US" sz="1800" dirty="0"/>
              <a:t>The sales example’s multidimensional data model is best represented by a three-dimensional cube. </a:t>
            </a:r>
          </a:p>
          <a:p>
            <a:pPr algn="just"/>
            <a:r>
              <a:rPr lang="en-US" sz="1800" dirty="0"/>
              <a:t>There is no mathematical limit to the number of dimensions used. </a:t>
            </a:r>
          </a:p>
          <a:p>
            <a:pPr algn="just"/>
            <a:r>
              <a:rPr lang="en-US" sz="1800" dirty="0"/>
              <a:t>However, using a three-dimensional model makes it easy to visualize the problem. </a:t>
            </a:r>
          </a:p>
          <a:p>
            <a:pPr algn="just"/>
            <a:r>
              <a:rPr lang="en-US" sz="1800" dirty="0"/>
              <a:t>In this three-dimensional example, the multidimensional data analysis terminology, the cube illustrated in Figure represents a view of sales dimensioned by product, location, and time.</a:t>
            </a:r>
          </a:p>
        </p:txBody>
      </p:sp>
      <p:sp>
        <p:nvSpPr>
          <p:cNvPr id="6" name="Title 1"/>
          <p:cNvSpPr>
            <a:spLocks noGrp="1"/>
          </p:cNvSpPr>
          <p:nvPr>
            <p:ph type="title"/>
          </p:nvPr>
        </p:nvSpPr>
        <p:spPr/>
        <p:txBody>
          <a:bodyPr/>
          <a:lstStyle/>
          <a:p>
            <a:r>
              <a:rPr lang="en-US" dirty="0"/>
              <a:t>Star Schema - Attributes</a:t>
            </a:r>
          </a:p>
        </p:txBody>
      </p:sp>
      <p:pic>
        <p:nvPicPr>
          <p:cNvPr id="6146" name="Picture 2"/>
          <p:cNvPicPr>
            <a:picLocks noChangeAspect="1" noChangeArrowheads="1"/>
          </p:cNvPicPr>
          <p:nvPr/>
        </p:nvPicPr>
        <p:blipFill>
          <a:blip r:embed="rId2" cstate="print"/>
          <a:srcRect/>
          <a:stretch>
            <a:fillRect/>
          </a:stretch>
        </p:blipFill>
        <p:spPr bwMode="auto">
          <a:xfrm>
            <a:off x="4214810" y="3929066"/>
            <a:ext cx="3786214" cy="237706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53</a:t>
            </a:fld>
            <a:endParaRPr lang="en-US"/>
          </a:p>
        </p:txBody>
      </p:sp>
      <p:sp>
        <p:nvSpPr>
          <p:cNvPr id="5" name="Content Placeholder 4"/>
          <p:cNvSpPr>
            <a:spLocks noGrp="1"/>
          </p:cNvSpPr>
          <p:nvPr>
            <p:ph sz="quarter" idx="1"/>
          </p:nvPr>
        </p:nvSpPr>
        <p:spPr/>
        <p:txBody>
          <a:bodyPr>
            <a:normAutofit/>
          </a:bodyPr>
          <a:lstStyle/>
          <a:p>
            <a:pPr algn="just"/>
            <a:r>
              <a:rPr lang="en-US" sz="1800" dirty="0"/>
              <a:t>One of the main features of multidimensional analysis is its ability to focus on specific “slices” of the cube. </a:t>
            </a:r>
          </a:p>
          <a:p>
            <a:pPr algn="just"/>
            <a:r>
              <a:rPr lang="en-US" sz="1800" dirty="0"/>
              <a:t>For example, the product manager may be interested in examining the sales of a product while the store manager is interested in examining the sales made by a particular store. </a:t>
            </a:r>
          </a:p>
          <a:p>
            <a:pPr algn="just"/>
            <a:r>
              <a:rPr lang="en-US" sz="1800" dirty="0"/>
              <a:t>In multidimensional terms, the ability to focus on slices of the cube to perform a more detailed analysis is known as </a:t>
            </a:r>
            <a:r>
              <a:rPr lang="en-US" sz="1800" dirty="0">
                <a:solidFill>
                  <a:srgbClr val="0070C0"/>
                </a:solidFill>
              </a:rPr>
              <a:t>slice and dice</a:t>
            </a:r>
            <a:r>
              <a:rPr lang="en-US" sz="1800" dirty="0"/>
              <a:t>. </a:t>
            </a:r>
          </a:p>
          <a:p>
            <a:pPr algn="just"/>
            <a:r>
              <a:rPr lang="en-US" sz="1800" dirty="0"/>
              <a:t>Figure 13.14 illustrates the slice-and-dice concept. Each cut across the cube yields a slice. Intersecting slices produce small cubes that constitute the “dice” part of the “slice-and-dice” operation.</a:t>
            </a:r>
          </a:p>
        </p:txBody>
      </p:sp>
      <p:sp>
        <p:nvSpPr>
          <p:cNvPr id="6" name="Title 1"/>
          <p:cNvSpPr>
            <a:spLocks noGrp="1"/>
          </p:cNvSpPr>
          <p:nvPr>
            <p:ph type="title"/>
          </p:nvPr>
        </p:nvSpPr>
        <p:spPr/>
        <p:txBody>
          <a:bodyPr/>
          <a:lstStyle/>
          <a:p>
            <a:r>
              <a:rPr lang="en-US" dirty="0"/>
              <a:t>Star Schema - Attributes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54</a:t>
            </a:fld>
            <a:endParaRPr lang="en-US"/>
          </a:p>
        </p:txBody>
      </p:sp>
      <p:sp>
        <p:nvSpPr>
          <p:cNvPr id="5" name="Content Placeholder 4"/>
          <p:cNvSpPr>
            <a:spLocks noGrp="1"/>
          </p:cNvSpPr>
          <p:nvPr>
            <p:ph sz="quarter" idx="1"/>
          </p:nvPr>
        </p:nvSpPr>
        <p:spPr/>
        <p:txBody>
          <a:bodyPr>
            <a:normAutofit/>
          </a:bodyPr>
          <a:lstStyle/>
          <a:p>
            <a:pPr algn="just"/>
            <a:r>
              <a:rPr lang="en-US" sz="1800" dirty="0"/>
              <a:t>To slice and dice, it must be possible to identify each slice of the cube.</a:t>
            </a:r>
          </a:p>
          <a:p>
            <a:pPr algn="just"/>
            <a:r>
              <a:rPr lang="en-US" sz="1800" dirty="0"/>
              <a:t>That is done by using the values of each attribute in a given dimension.</a:t>
            </a:r>
          </a:p>
          <a:p>
            <a:pPr algn="just"/>
            <a:r>
              <a:rPr lang="en-US" sz="1800" dirty="0"/>
              <a:t>For example, to use the location dimension, you might need to define a STORE_ID attribute in order to focus on a particular store</a:t>
            </a:r>
          </a:p>
        </p:txBody>
      </p:sp>
      <p:pic>
        <p:nvPicPr>
          <p:cNvPr id="7170" name="Picture 2"/>
          <p:cNvPicPr>
            <a:picLocks noChangeAspect="1" noChangeArrowheads="1"/>
          </p:cNvPicPr>
          <p:nvPr/>
        </p:nvPicPr>
        <p:blipFill>
          <a:blip r:embed="rId2" cstate="print"/>
          <a:srcRect/>
          <a:stretch>
            <a:fillRect/>
          </a:stretch>
        </p:blipFill>
        <p:spPr bwMode="auto">
          <a:xfrm>
            <a:off x="1714480" y="3071810"/>
            <a:ext cx="4643470" cy="2998748"/>
          </a:xfrm>
          <a:prstGeom prst="rect">
            <a:avLst/>
          </a:prstGeom>
          <a:noFill/>
          <a:ln w="9525">
            <a:noFill/>
            <a:miter lim="800000"/>
            <a:headEnd/>
            <a:tailEnd/>
          </a:ln>
          <a:effectLst/>
        </p:spPr>
      </p:pic>
      <p:sp>
        <p:nvSpPr>
          <p:cNvPr id="7" name="Title 1"/>
          <p:cNvSpPr>
            <a:spLocks noGrp="1"/>
          </p:cNvSpPr>
          <p:nvPr>
            <p:ph type="title"/>
          </p:nvPr>
        </p:nvSpPr>
        <p:spPr/>
        <p:txBody>
          <a:bodyPr/>
          <a:lstStyle/>
          <a:p>
            <a:r>
              <a:rPr lang="en-US" dirty="0"/>
              <a:t>Star Schema - Attributes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Star Schema – Attribute Hierarchies</a:t>
            </a:r>
          </a:p>
        </p:txBody>
      </p:sp>
      <p:sp>
        <p:nvSpPr>
          <p:cNvPr id="4" name="Slide Number Placeholder 3"/>
          <p:cNvSpPr>
            <a:spLocks noGrp="1"/>
          </p:cNvSpPr>
          <p:nvPr>
            <p:ph type="sldNum" sz="quarter" idx="12"/>
          </p:nvPr>
        </p:nvSpPr>
        <p:spPr/>
        <p:txBody>
          <a:bodyPr/>
          <a:lstStyle/>
          <a:p>
            <a:fld id="{EFAAA40E-0777-4F88-BF92-0F32F094C4BA}" type="slidenum">
              <a:rPr lang="en-US" smtClean="0"/>
              <a:pPr/>
              <a:t>55</a:t>
            </a:fld>
            <a:endParaRPr lang="en-US"/>
          </a:p>
        </p:txBody>
      </p:sp>
      <p:sp>
        <p:nvSpPr>
          <p:cNvPr id="5" name="Content Placeholder 4"/>
          <p:cNvSpPr>
            <a:spLocks noGrp="1"/>
          </p:cNvSpPr>
          <p:nvPr>
            <p:ph sz="half" idx="1"/>
          </p:nvPr>
        </p:nvSpPr>
        <p:spPr>
          <a:xfrm>
            <a:off x="301752" y="1371600"/>
            <a:ext cx="4270248" cy="4681728"/>
          </a:xfrm>
        </p:spPr>
        <p:txBody>
          <a:bodyPr>
            <a:normAutofit/>
          </a:bodyPr>
          <a:lstStyle/>
          <a:p>
            <a:pPr algn="just"/>
            <a:r>
              <a:rPr lang="en-US" sz="2000" dirty="0"/>
              <a:t>Attributes within dimensions can be ordered in a well-defined attribute hierarchy. </a:t>
            </a:r>
          </a:p>
          <a:p>
            <a:pPr algn="just"/>
            <a:r>
              <a:rPr lang="en-US" sz="2000" dirty="0"/>
              <a:t>The attribute hierarchy provides a top-down data organization that is used for two main purposes: aggregation and drill-down/roll-up data analysis. </a:t>
            </a:r>
          </a:p>
          <a:p>
            <a:pPr algn="just"/>
            <a:r>
              <a:rPr lang="en-US" sz="2000" dirty="0"/>
              <a:t>For example, Figure 13.15 shows how the location dimension attributes can be organized in a hierarchy by region, state, city, and store</a:t>
            </a:r>
            <a:r>
              <a:rPr lang="en-US" dirty="0"/>
              <a:t>.</a:t>
            </a:r>
          </a:p>
        </p:txBody>
      </p:sp>
      <p:pic>
        <p:nvPicPr>
          <p:cNvPr id="8194" name="Picture 2"/>
          <p:cNvPicPr>
            <a:picLocks noChangeAspect="1" noChangeArrowheads="1"/>
          </p:cNvPicPr>
          <p:nvPr/>
        </p:nvPicPr>
        <p:blipFill>
          <a:blip r:embed="rId2" cstate="print"/>
          <a:srcRect/>
          <a:stretch>
            <a:fillRect/>
          </a:stretch>
        </p:blipFill>
        <p:spPr bwMode="auto">
          <a:xfrm>
            <a:off x="5072066" y="1500174"/>
            <a:ext cx="3646315" cy="3723896"/>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56</a:t>
            </a:fld>
            <a:endParaRPr lang="en-US"/>
          </a:p>
        </p:txBody>
      </p:sp>
      <p:sp>
        <p:nvSpPr>
          <p:cNvPr id="5" name="Content Placeholder 4"/>
          <p:cNvSpPr>
            <a:spLocks noGrp="1"/>
          </p:cNvSpPr>
          <p:nvPr>
            <p:ph sz="quarter" idx="1"/>
          </p:nvPr>
        </p:nvSpPr>
        <p:spPr/>
        <p:txBody>
          <a:bodyPr>
            <a:noAutofit/>
          </a:bodyPr>
          <a:lstStyle/>
          <a:p>
            <a:pPr algn="just"/>
            <a:r>
              <a:rPr lang="en-US" sz="2000" dirty="0"/>
              <a:t>The attribute hierarchy provides the capability to perform drill-down and roll-up searches in a data warehouse. </a:t>
            </a:r>
          </a:p>
          <a:p>
            <a:pPr algn="just"/>
            <a:r>
              <a:rPr lang="en-US" sz="2000" dirty="0"/>
              <a:t>For example, suppose a data analyst looks at the answers to the query: How does the 2009 month-to-date sales performance compare to the 2010 month-to-date sales performance? </a:t>
            </a:r>
          </a:p>
          <a:p>
            <a:pPr algn="just"/>
            <a:r>
              <a:rPr lang="en-US" sz="2000" dirty="0"/>
              <a:t>The data analyst spots a sharp sales decline for March 2010. </a:t>
            </a:r>
          </a:p>
          <a:p>
            <a:pPr algn="just"/>
            <a:r>
              <a:rPr lang="en-US" sz="2000" dirty="0"/>
              <a:t>The data analyst might decide to drill down inside the month of March to see how sales by regions compared to the previous year. </a:t>
            </a:r>
          </a:p>
          <a:p>
            <a:pPr algn="just"/>
            <a:r>
              <a:rPr lang="en-US" sz="2000" dirty="0"/>
              <a:t>By doing that, the analyst can determine whether the low March sales were reflected in all regions or in only a particular region. </a:t>
            </a:r>
          </a:p>
          <a:p>
            <a:pPr algn="just"/>
            <a:r>
              <a:rPr lang="en-US" sz="2000" dirty="0"/>
              <a:t>This type of drill-down operation can even be extended until the data analyst identifies the store that is performing below the norm.</a:t>
            </a:r>
          </a:p>
        </p:txBody>
      </p:sp>
      <p:sp>
        <p:nvSpPr>
          <p:cNvPr id="6" name="Title 1"/>
          <p:cNvSpPr>
            <a:spLocks noGrp="1"/>
          </p:cNvSpPr>
          <p:nvPr>
            <p:ph type="title"/>
          </p:nvPr>
        </p:nvSpPr>
        <p:spPr/>
        <p:txBody>
          <a:bodyPr/>
          <a:lstStyle/>
          <a:p>
            <a:r>
              <a:rPr lang="en-US" dirty="0"/>
              <a:t>Star Schema – Attribute Hierarchies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57</a:t>
            </a:fld>
            <a:endParaRPr lang="en-US"/>
          </a:p>
        </p:txBody>
      </p:sp>
      <p:sp>
        <p:nvSpPr>
          <p:cNvPr id="5" name="Content Placeholder 4"/>
          <p:cNvSpPr>
            <a:spLocks noGrp="1"/>
          </p:cNvSpPr>
          <p:nvPr>
            <p:ph sz="quarter" idx="1"/>
          </p:nvPr>
        </p:nvSpPr>
        <p:spPr/>
        <p:txBody>
          <a:bodyPr>
            <a:normAutofit/>
          </a:bodyPr>
          <a:lstStyle/>
          <a:p>
            <a:pPr algn="just"/>
            <a:r>
              <a:rPr lang="en-US" sz="2000" dirty="0"/>
              <a:t>Figure 13.16 illustrates a scenario in which the data analyst studies sales facts, using the product, time, and location dimensions. </a:t>
            </a:r>
          </a:p>
          <a:p>
            <a:pPr algn="just"/>
            <a:r>
              <a:rPr lang="en-US" sz="2000" dirty="0"/>
              <a:t>In this example, the product dimension is set to “All products,” meaning that the data analyst will see all products on the y-axis. </a:t>
            </a:r>
          </a:p>
          <a:p>
            <a:pPr algn="just"/>
            <a:r>
              <a:rPr lang="en-US" sz="2000" dirty="0"/>
              <a:t>The time dimension (x-axis) is set to “Quarter,” meaning that the data are aggregated by quarters (for example, total sales of products A, B, and C in Q1, Q2, Q3, and Q4). </a:t>
            </a:r>
          </a:p>
          <a:p>
            <a:pPr algn="just"/>
            <a:r>
              <a:rPr lang="en-US" sz="2000" dirty="0"/>
              <a:t>Finally, the location dimension is initially set to “Region,” thus ensuring that each cell contains the total regional sales for a given product in a given quarter.</a:t>
            </a:r>
          </a:p>
        </p:txBody>
      </p:sp>
      <p:sp>
        <p:nvSpPr>
          <p:cNvPr id="6" name="Title 1"/>
          <p:cNvSpPr>
            <a:spLocks noGrp="1"/>
          </p:cNvSpPr>
          <p:nvPr>
            <p:ph type="title"/>
          </p:nvPr>
        </p:nvSpPr>
        <p:spPr/>
        <p:txBody>
          <a:bodyPr/>
          <a:lstStyle/>
          <a:p>
            <a:r>
              <a:rPr lang="en-US" dirty="0"/>
              <a:t>Star Schema – Attribute Hierarchies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58</a:t>
            </a:fld>
            <a:endParaRPr lang="en-US"/>
          </a:p>
        </p:txBody>
      </p:sp>
      <p:pic>
        <p:nvPicPr>
          <p:cNvPr id="9218" name="Picture 2"/>
          <p:cNvPicPr>
            <a:picLocks noGrp="1" noChangeAspect="1" noChangeArrowheads="1"/>
          </p:cNvPicPr>
          <p:nvPr>
            <p:ph sz="quarter" idx="4294967295"/>
          </p:nvPr>
        </p:nvPicPr>
        <p:blipFill>
          <a:blip r:embed="rId2" cstate="print"/>
          <a:srcRect/>
          <a:stretch>
            <a:fillRect/>
          </a:stretch>
        </p:blipFill>
        <p:spPr bwMode="auto">
          <a:xfrm>
            <a:off x="642910" y="285728"/>
            <a:ext cx="7715304" cy="6000792"/>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59</a:t>
            </a:fld>
            <a:endParaRPr lang="en-US"/>
          </a:p>
        </p:txBody>
      </p:sp>
      <p:sp>
        <p:nvSpPr>
          <p:cNvPr id="5" name="Content Placeholder 4"/>
          <p:cNvSpPr>
            <a:spLocks noGrp="1"/>
          </p:cNvSpPr>
          <p:nvPr>
            <p:ph sz="quarter" idx="1"/>
          </p:nvPr>
        </p:nvSpPr>
        <p:spPr/>
        <p:txBody>
          <a:bodyPr>
            <a:normAutofit/>
          </a:bodyPr>
          <a:lstStyle/>
          <a:p>
            <a:pPr algn="just"/>
            <a:r>
              <a:rPr lang="en-US" sz="2000" dirty="0"/>
              <a:t>Facts and dimensions are normally represented by physical tables in the data warehouse database. </a:t>
            </a:r>
          </a:p>
          <a:p>
            <a:pPr algn="just"/>
            <a:r>
              <a:rPr lang="en-US" sz="2000" dirty="0"/>
              <a:t>The fact table is related to each dimension table in a many-to-one (M:1) relationship. </a:t>
            </a:r>
          </a:p>
          <a:p>
            <a:pPr algn="just"/>
            <a:r>
              <a:rPr lang="en-US" sz="2000" dirty="0"/>
              <a:t>Fact and dimension tables are related by foreign keys and are subject to the familiar primary key/foreign key constraints. </a:t>
            </a:r>
          </a:p>
          <a:p>
            <a:pPr algn="just"/>
            <a:r>
              <a:rPr lang="en-US" sz="2000" dirty="0"/>
              <a:t>The primary key on the “1” side, the dimension table, is stored as part of the primary key on the “many” side, the fact table. </a:t>
            </a:r>
          </a:p>
          <a:p>
            <a:pPr algn="just"/>
            <a:r>
              <a:rPr lang="en-US" sz="2000" dirty="0"/>
              <a:t>Because the fact table is related to many dimension tables, the primary key of the fact table is a composite primary key. </a:t>
            </a:r>
          </a:p>
        </p:txBody>
      </p:sp>
      <p:sp>
        <p:nvSpPr>
          <p:cNvPr id="6" name="Title 1"/>
          <p:cNvSpPr>
            <a:spLocks noGrp="1"/>
          </p:cNvSpPr>
          <p:nvPr>
            <p:ph type="title"/>
          </p:nvPr>
        </p:nvSpPr>
        <p:spPr/>
        <p:txBody>
          <a:bodyPr/>
          <a:lstStyle/>
          <a:p>
            <a:r>
              <a:rPr lang="en-US" dirty="0"/>
              <a:t>Star Schema Representation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6</a:t>
            </a:fld>
            <a:endParaRPr lang="en-US"/>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251520" y="1484784"/>
            <a:ext cx="8712968" cy="4680520"/>
          </a:xfrm>
          <a:prstGeom prst="rect">
            <a:avLst/>
          </a:prstGeom>
          <a:noFill/>
          <a:ln w="9525">
            <a:noFill/>
            <a:miter lim="800000"/>
            <a:headEnd/>
            <a:tailEnd/>
          </a:ln>
        </p:spPr>
      </p:pic>
      <p:sp>
        <p:nvSpPr>
          <p:cNvPr id="7" name="Title 1"/>
          <p:cNvSpPr>
            <a:spLocks noGrp="1"/>
          </p:cNvSpPr>
          <p:nvPr>
            <p:ph type="title"/>
          </p:nvPr>
        </p:nvSpPr>
        <p:spPr/>
        <p:txBody>
          <a:bodyPr/>
          <a:lstStyle/>
          <a:p>
            <a:r>
              <a:rPr lang="en-US" dirty="0"/>
              <a:t>Companies - implemented BI tools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60</a:t>
            </a:fld>
            <a:endParaRPr lang="en-US"/>
          </a:p>
        </p:txBody>
      </p:sp>
      <p:sp>
        <p:nvSpPr>
          <p:cNvPr id="5" name="Content Placeholder 4"/>
          <p:cNvSpPr>
            <a:spLocks noGrp="1"/>
          </p:cNvSpPr>
          <p:nvPr>
            <p:ph sz="quarter" idx="1"/>
          </p:nvPr>
        </p:nvSpPr>
        <p:spPr/>
        <p:txBody>
          <a:bodyPr>
            <a:normAutofit/>
          </a:bodyPr>
          <a:lstStyle/>
          <a:p>
            <a:pPr algn="just"/>
            <a:r>
              <a:rPr lang="en-US" sz="2000" dirty="0"/>
              <a:t>Figure 13.17 illustrates the relationships among the sales fact table and the product, location, and time dimension tables. </a:t>
            </a:r>
          </a:p>
          <a:p>
            <a:pPr algn="just"/>
            <a:r>
              <a:rPr lang="en-US" sz="2000" dirty="0"/>
              <a:t>To show you how easily the star schema can be expanded, a customer dimension has been added to the mix. </a:t>
            </a:r>
          </a:p>
          <a:p>
            <a:pPr algn="just"/>
            <a:r>
              <a:rPr lang="en-US" sz="2000" dirty="0"/>
              <a:t>Adding the customer dimension merely required including the CUST_ID in the SALES fact table and adding the CUSTOMER table to the database.</a:t>
            </a:r>
          </a:p>
        </p:txBody>
      </p:sp>
      <p:sp>
        <p:nvSpPr>
          <p:cNvPr id="6" name="Title 1"/>
          <p:cNvSpPr>
            <a:spLocks noGrp="1"/>
          </p:cNvSpPr>
          <p:nvPr>
            <p:ph type="title"/>
          </p:nvPr>
        </p:nvSpPr>
        <p:spPr/>
        <p:txBody>
          <a:bodyPr/>
          <a:lstStyle/>
          <a:p>
            <a:r>
              <a:rPr lang="en-US" dirty="0"/>
              <a:t>Star Schema Representation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61</a:t>
            </a:fld>
            <a:endParaRPr lang="en-US"/>
          </a:p>
        </p:txBody>
      </p:sp>
      <p:pic>
        <p:nvPicPr>
          <p:cNvPr id="10242" name="Picture 2"/>
          <p:cNvPicPr>
            <a:picLocks noChangeAspect="1" noChangeArrowheads="1"/>
          </p:cNvPicPr>
          <p:nvPr/>
        </p:nvPicPr>
        <p:blipFill>
          <a:blip r:embed="rId2" cstate="print"/>
          <a:srcRect/>
          <a:stretch>
            <a:fillRect/>
          </a:stretch>
        </p:blipFill>
        <p:spPr bwMode="auto">
          <a:xfrm>
            <a:off x="1000100" y="226800"/>
            <a:ext cx="7215238" cy="613640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FAAA40E-0777-4F88-BF92-0F32F094C4BA}" type="slidenum">
              <a:rPr lang="en-US" smtClean="0"/>
              <a:pPr/>
              <a:t>62</a:t>
            </a:fld>
            <a:endParaRPr lang="en-US"/>
          </a:p>
        </p:txBody>
      </p:sp>
      <p:pic>
        <p:nvPicPr>
          <p:cNvPr id="11266" name="Picture 2"/>
          <p:cNvPicPr>
            <a:picLocks noChangeAspect="1" noChangeArrowheads="1"/>
          </p:cNvPicPr>
          <p:nvPr/>
        </p:nvPicPr>
        <p:blipFill>
          <a:blip r:embed="rId2" cstate="print"/>
          <a:srcRect/>
          <a:stretch>
            <a:fillRect/>
          </a:stretch>
        </p:blipFill>
        <p:spPr bwMode="auto">
          <a:xfrm>
            <a:off x="1052700" y="214290"/>
            <a:ext cx="7148322" cy="607223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 Data Warehouse</a:t>
            </a:r>
          </a:p>
        </p:txBody>
      </p:sp>
      <p:sp>
        <p:nvSpPr>
          <p:cNvPr id="4" name="Slide Number Placeholder 3"/>
          <p:cNvSpPr>
            <a:spLocks noGrp="1"/>
          </p:cNvSpPr>
          <p:nvPr>
            <p:ph type="sldNum" sz="quarter" idx="12"/>
          </p:nvPr>
        </p:nvSpPr>
        <p:spPr/>
        <p:txBody>
          <a:bodyPr/>
          <a:lstStyle/>
          <a:p>
            <a:fld id="{EFAAA40E-0777-4F88-BF92-0F32F094C4BA}" type="slidenum">
              <a:rPr lang="en-US" smtClean="0"/>
              <a:pPr/>
              <a:t>63</a:t>
            </a:fld>
            <a:endParaRPr lang="en-US"/>
          </a:p>
        </p:txBody>
      </p:sp>
      <p:sp>
        <p:nvSpPr>
          <p:cNvPr id="5" name="Content Placeholder 4"/>
          <p:cNvSpPr>
            <a:spLocks noGrp="1"/>
          </p:cNvSpPr>
          <p:nvPr>
            <p:ph sz="quarter" idx="1"/>
          </p:nvPr>
        </p:nvSpPr>
        <p:spPr/>
        <p:txBody>
          <a:bodyPr>
            <a:normAutofit/>
          </a:bodyPr>
          <a:lstStyle/>
          <a:p>
            <a:pPr algn="just"/>
            <a:r>
              <a:rPr lang="en-US" sz="2000" b="1" dirty="0">
                <a:solidFill>
                  <a:srgbClr val="0070C0"/>
                </a:solidFill>
              </a:rPr>
              <a:t>The Data Warehouse as an Active Decision Support Framework</a:t>
            </a:r>
            <a:r>
              <a:rPr lang="en-US" sz="2000" dirty="0"/>
              <a:t>: </a:t>
            </a:r>
          </a:p>
          <a:p>
            <a:pPr lvl="1" algn="just"/>
            <a:r>
              <a:rPr lang="en-US" sz="1800" dirty="0"/>
              <a:t>Data warehouse is not a static database. Instead, it is a dynamic framework for decision support that is, almost by definition, always a work in progress. </a:t>
            </a:r>
          </a:p>
          <a:p>
            <a:pPr lvl="1" algn="just"/>
            <a:r>
              <a:rPr lang="en-US" sz="1800" dirty="0"/>
              <a:t>The decision support infrastructure includes hardware, software, people, and procedures, as well as data. </a:t>
            </a:r>
          </a:p>
          <a:p>
            <a:pPr lvl="1" algn="just"/>
            <a:r>
              <a:rPr lang="en-US" sz="1800" dirty="0"/>
              <a:t>The data warehouse is a critical component of a modern BI environment.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64</a:t>
            </a:fld>
            <a:endParaRPr lang="en-US"/>
          </a:p>
        </p:txBody>
      </p:sp>
      <p:sp>
        <p:nvSpPr>
          <p:cNvPr id="5" name="Content Placeholder 4"/>
          <p:cNvSpPr>
            <a:spLocks noGrp="1"/>
          </p:cNvSpPr>
          <p:nvPr>
            <p:ph sz="quarter" idx="1"/>
          </p:nvPr>
        </p:nvSpPr>
        <p:spPr/>
        <p:txBody>
          <a:bodyPr>
            <a:normAutofit/>
          </a:bodyPr>
          <a:lstStyle/>
          <a:p>
            <a:pPr algn="just"/>
            <a:r>
              <a:rPr lang="en-US" sz="2000" b="1" dirty="0">
                <a:solidFill>
                  <a:srgbClr val="0070C0"/>
                </a:solidFill>
              </a:rPr>
              <a:t>A Company-Wide Effort That Requires User Involvement</a:t>
            </a:r>
            <a:r>
              <a:rPr lang="en-US" sz="2000" dirty="0"/>
              <a:t>: Building the perfect data warehouse is not just a matter of knowing how to create a star schema; </a:t>
            </a:r>
          </a:p>
          <a:p>
            <a:pPr algn="just"/>
            <a:r>
              <a:rPr lang="en-US" sz="2000" dirty="0"/>
              <a:t>it requires managerial skills to deal with conflict resolution, mediation, and arbitration. </a:t>
            </a:r>
          </a:p>
          <a:p>
            <a:pPr algn="just"/>
            <a:r>
              <a:rPr lang="en-US" sz="2000" dirty="0"/>
              <a:t>In short, the designer must:  </a:t>
            </a:r>
          </a:p>
          <a:p>
            <a:pPr lvl="1" algn="just"/>
            <a:r>
              <a:rPr lang="en-US" sz="1800" dirty="0"/>
              <a:t>Involve end users in the process.  </a:t>
            </a:r>
          </a:p>
          <a:p>
            <a:pPr lvl="1" algn="just"/>
            <a:r>
              <a:rPr lang="en-US" sz="1800" dirty="0"/>
              <a:t>Secure end users’ commitment from the beginning.  </a:t>
            </a:r>
          </a:p>
          <a:p>
            <a:pPr lvl="1" algn="just"/>
            <a:r>
              <a:rPr lang="en-US" sz="1800" dirty="0"/>
              <a:t>Solicit continuous end-user feedback.  </a:t>
            </a:r>
          </a:p>
          <a:p>
            <a:pPr lvl="1" algn="just"/>
            <a:r>
              <a:rPr lang="en-US" sz="1800" dirty="0"/>
              <a:t>Manage end-user expectations.  </a:t>
            </a:r>
          </a:p>
          <a:p>
            <a:pPr lvl="1" algn="just"/>
            <a:r>
              <a:rPr lang="en-US" sz="1800" dirty="0"/>
              <a:t>Establish procedures for conflict resolution</a:t>
            </a:r>
          </a:p>
        </p:txBody>
      </p:sp>
      <p:sp>
        <p:nvSpPr>
          <p:cNvPr id="6" name="Title 1"/>
          <p:cNvSpPr>
            <a:spLocks noGrp="1"/>
          </p:cNvSpPr>
          <p:nvPr>
            <p:ph type="title"/>
          </p:nvPr>
        </p:nvSpPr>
        <p:spPr/>
        <p:txBody>
          <a:bodyPr/>
          <a:lstStyle/>
          <a:p>
            <a:r>
              <a:rPr lang="en-US" dirty="0"/>
              <a:t>Implementing a Data Warehouse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65</a:t>
            </a:fld>
            <a:endParaRPr lang="en-US"/>
          </a:p>
        </p:txBody>
      </p:sp>
      <p:sp>
        <p:nvSpPr>
          <p:cNvPr id="5" name="Content Placeholder 4"/>
          <p:cNvSpPr>
            <a:spLocks noGrp="1"/>
          </p:cNvSpPr>
          <p:nvPr>
            <p:ph sz="quarter" idx="1"/>
          </p:nvPr>
        </p:nvSpPr>
        <p:spPr/>
        <p:txBody>
          <a:bodyPr>
            <a:normAutofit/>
          </a:bodyPr>
          <a:lstStyle/>
          <a:p>
            <a:pPr algn="just"/>
            <a:r>
              <a:rPr lang="en-US" sz="2000" b="1" dirty="0">
                <a:solidFill>
                  <a:srgbClr val="0070C0"/>
                </a:solidFill>
              </a:rPr>
              <a:t>Satisfy the Trilogy: Data, Analysis, and Users - </a:t>
            </a:r>
            <a:r>
              <a:rPr lang="en-US" sz="2000" dirty="0"/>
              <a:t>Great managerial skills are not, of course, solely sufficient. </a:t>
            </a:r>
          </a:p>
          <a:p>
            <a:pPr algn="just"/>
            <a:r>
              <a:rPr lang="en-US" sz="2000" dirty="0"/>
              <a:t>The technical aspects of the data warehouse must be addressed as well.</a:t>
            </a:r>
          </a:p>
          <a:p>
            <a:pPr algn="just"/>
            <a:r>
              <a:rPr lang="en-US" sz="2000" dirty="0"/>
              <a:t>The data warehouse designer must satisfy:  </a:t>
            </a:r>
          </a:p>
          <a:p>
            <a:pPr lvl="1" algn="just"/>
            <a:r>
              <a:rPr lang="en-US" sz="1800" dirty="0"/>
              <a:t>Data integration and loading criteria.  </a:t>
            </a:r>
          </a:p>
          <a:p>
            <a:pPr lvl="1" algn="just"/>
            <a:r>
              <a:rPr lang="en-US" sz="1800" dirty="0"/>
              <a:t>Data analysis capabilities with acceptable query performance.  </a:t>
            </a:r>
          </a:p>
          <a:p>
            <a:pPr lvl="1" algn="just"/>
            <a:r>
              <a:rPr lang="en-US" sz="1800" dirty="0"/>
              <a:t>End-user data analysis needs.</a:t>
            </a:r>
          </a:p>
        </p:txBody>
      </p:sp>
      <p:sp>
        <p:nvSpPr>
          <p:cNvPr id="6" name="Title 1"/>
          <p:cNvSpPr>
            <a:spLocks noGrp="1"/>
          </p:cNvSpPr>
          <p:nvPr>
            <p:ph type="title"/>
          </p:nvPr>
        </p:nvSpPr>
        <p:spPr/>
        <p:txBody>
          <a:bodyPr/>
          <a:lstStyle/>
          <a:p>
            <a:r>
              <a:rPr lang="en-US" dirty="0"/>
              <a:t>Implementing a Data Warehouse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66</a:t>
            </a:fld>
            <a:endParaRPr lang="en-US"/>
          </a:p>
        </p:txBody>
      </p:sp>
      <p:sp>
        <p:nvSpPr>
          <p:cNvPr id="5" name="Content Placeholder 4"/>
          <p:cNvSpPr>
            <a:spLocks noGrp="1"/>
          </p:cNvSpPr>
          <p:nvPr>
            <p:ph sz="quarter" idx="1"/>
          </p:nvPr>
        </p:nvSpPr>
        <p:spPr/>
        <p:txBody>
          <a:bodyPr>
            <a:normAutofit/>
          </a:bodyPr>
          <a:lstStyle/>
          <a:p>
            <a:pPr algn="just"/>
            <a:r>
              <a:rPr lang="en-US" sz="2000" b="1" dirty="0">
                <a:solidFill>
                  <a:srgbClr val="0070C0"/>
                </a:solidFill>
              </a:rPr>
              <a:t>Apply Database Design Procedures</a:t>
            </a:r>
            <a:r>
              <a:rPr lang="en-US" sz="2000" dirty="0"/>
              <a:t> - design procedures must then be adapted to fit the data warehouse requirements. </a:t>
            </a:r>
          </a:p>
          <a:p>
            <a:pPr algn="just"/>
            <a:r>
              <a:rPr lang="en-US" sz="2000" dirty="0"/>
              <a:t>The data warehouse derives its data from operational databases </a:t>
            </a:r>
          </a:p>
          <a:p>
            <a:pPr algn="just"/>
            <a:r>
              <a:rPr lang="en-US" sz="2000" dirty="0"/>
              <a:t>It’s difficult to produce good data warehouse data when the operational database data are corrupted. </a:t>
            </a:r>
          </a:p>
          <a:p>
            <a:pPr algn="just"/>
            <a:r>
              <a:rPr lang="en-US" sz="2000" dirty="0"/>
              <a:t>Figure 13.21 depicts a simplified process for implementing the data warehouse.</a:t>
            </a:r>
          </a:p>
        </p:txBody>
      </p:sp>
      <p:sp>
        <p:nvSpPr>
          <p:cNvPr id="6" name="Title 1"/>
          <p:cNvSpPr>
            <a:spLocks noGrp="1"/>
          </p:cNvSpPr>
          <p:nvPr>
            <p:ph type="title"/>
          </p:nvPr>
        </p:nvSpPr>
        <p:spPr/>
        <p:txBody>
          <a:bodyPr/>
          <a:lstStyle/>
          <a:p>
            <a:r>
              <a:rPr lang="en-US" dirty="0"/>
              <a:t>Implementing a Data Warehouse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67</a:t>
            </a:fld>
            <a:endParaRPr lang="en-US"/>
          </a:p>
        </p:txBody>
      </p:sp>
      <p:pic>
        <p:nvPicPr>
          <p:cNvPr id="1026" name="Picture 2"/>
          <p:cNvPicPr>
            <a:picLocks noGrp="1" noChangeAspect="1" noChangeArrowheads="1"/>
          </p:cNvPicPr>
          <p:nvPr>
            <p:ph sz="quarter" idx="4294967295"/>
          </p:nvPr>
        </p:nvPicPr>
        <p:blipFill>
          <a:blip r:embed="rId2" cstate="print"/>
          <a:srcRect/>
          <a:stretch>
            <a:fillRect/>
          </a:stretch>
        </p:blipFill>
        <p:spPr bwMode="auto">
          <a:xfrm>
            <a:off x="928662" y="214290"/>
            <a:ext cx="7286676" cy="6143668"/>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Mining</a:t>
            </a:r>
          </a:p>
        </p:txBody>
      </p:sp>
      <p:sp>
        <p:nvSpPr>
          <p:cNvPr id="3" name="Slide Number Placeholder 2"/>
          <p:cNvSpPr>
            <a:spLocks noGrp="1"/>
          </p:cNvSpPr>
          <p:nvPr>
            <p:ph type="sldNum" sz="quarter" idx="12"/>
          </p:nvPr>
        </p:nvSpPr>
        <p:spPr/>
        <p:txBody>
          <a:bodyPr/>
          <a:lstStyle/>
          <a:p>
            <a:fld id="{EFAAA40E-0777-4F88-BF92-0F32F094C4BA}" type="slidenum">
              <a:rPr lang="en-US" smtClean="0"/>
              <a:pPr/>
              <a:t>68</a:t>
            </a:fld>
            <a:endParaRPr lang="en-US"/>
          </a:p>
        </p:txBody>
      </p:sp>
      <p:sp>
        <p:nvSpPr>
          <p:cNvPr id="5" name="Content Placeholder 4"/>
          <p:cNvSpPr>
            <a:spLocks noGrp="1"/>
          </p:cNvSpPr>
          <p:nvPr>
            <p:ph sz="quarter" idx="1"/>
          </p:nvPr>
        </p:nvSpPr>
        <p:spPr/>
        <p:txBody>
          <a:bodyPr>
            <a:normAutofit/>
          </a:bodyPr>
          <a:lstStyle/>
          <a:p>
            <a:pPr algn="just"/>
            <a:r>
              <a:rPr lang="en-US" sz="2000" b="1" dirty="0">
                <a:solidFill>
                  <a:srgbClr val="0070C0"/>
                </a:solidFill>
              </a:rPr>
              <a:t>Data mining </a:t>
            </a:r>
            <a:r>
              <a:rPr lang="en-US" sz="2000" dirty="0"/>
              <a:t>refers to the activities that </a:t>
            </a:r>
          </a:p>
          <a:p>
            <a:pPr lvl="1" algn="just"/>
            <a:r>
              <a:rPr lang="en-US" sz="1800" dirty="0"/>
              <a:t>analyze the data, </a:t>
            </a:r>
          </a:p>
          <a:p>
            <a:pPr lvl="1" algn="just"/>
            <a:r>
              <a:rPr lang="en-US" sz="1800" dirty="0"/>
              <a:t>uncover problems or opportunities hidden in the data relationships,</a:t>
            </a:r>
          </a:p>
          <a:p>
            <a:pPr lvl="1" algn="just"/>
            <a:r>
              <a:rPr lang="en-US" sz="1800" dirty="0"/>
              <a:t>form computer models based on their findings, and </a:t>
            </a:r>
          </a:p>
          <a:p>
            <a:pPr lvl="1" algn="just"/>
            <a:r>
              <a:rPr lang="en-US" sz="1800" dirty="0"/>
              <a:t>then use the models to predict business behavior—requiring minimal end-user intervention. </a:t>
            </a:r>
          </a:p>
          <a:p>
            <a:pPr algn="just"/>
            <a:r>
              <a:rPr lang="en-US" sz="2000" dirty="0"/>
              <a:t>Therefore, the end user is able to use the system’s findings to gain knowledge that might yield competitive advantages . </a:t>
            </a:r>
          </a:p>
          <a:p>
            <a:pPr algn="just"/>
            <a:r>
              <a:rPr lang="en-US" sz="2000" dirty="0"/>
              <a:t>In short, data-mining tools initiate analysis to create knowledge. Such knowledge can be used to address any number of business problems. </a:t>
            </a:r>
          </a:p>
          <a:p>
            <a:pPr algn="just"/>
            <a:r>
              <a:rPr lang="en-US" sz="2000" dirty="0"/>
              <a:t>For example, banks and credit card companies use knowledge-based analysis to detect fraud, thereby decreasing fraudulent transactions.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69</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714348" y="214290"/>
            <a:ext cx="7772398" cy="6109509"/>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7</a:t>
            </a:fld>
            <a:endParaRPr lang="en-US"/>
          </a:p>
        </p:txBody>
      </p:sp>
      <p:sp>
        <p:nvSpPr>
          <p:cNvPr id="6" name="Title 1"/>
          <p:cNvSpPr>
            <a:spLocks noGrp="1"/>
          </p:cNvSpPr>
          <p:nvPr>
            <p:ph type="title"/>
          </p:nvPr>
        </p:nvSpPr>
        <p:spPr/>
        <p:txBody>
          <a:bodyPr/>
          <a:lstStyle/>
          <a:p>
            <a:r>
              <a:rPr lang="en-US" dirty="0"/>
              <a:t>Companies - implemented BI tools</a:t>
            </a:r>
          </a:p>
        </p:txBody>
      </p:sp>
      <p:pic>
        <p:nvPicPr>
          <p:cNvPr id="2050" name="Picture 2"/>
          <p:cNvPicPr>
            <a:picLocks noGrp="1" noChangeAspect="1" noChangeArrowheads="1"/>
          </p:cNvPicPr>
          <p:nvPr>
            <p:ph sz="quarter" idx="1"/>
          </p:nvPr>
        </p:nvPicPr>
        <p:blipFill>
          <a:blip r:embed="rId2" cstate="print"/>
          <a:srcRect/>
          <a:stretch>
            <a:fillRect/>
          </a:stretch>
        </p:blipFill>
        <p:spPr bwMode="auto">
          <a:xfrm>
            <a:off x="323528" y="1484784"/>
            <a:ext cx="8496944" cy="432048"/>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251520" y="1916832"/>
            <a:ext cx="8592170" cy="432048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70</a:t>
            </a:fld>
            <a:endParaRPr lang="en-US"/>
          </a:p>
        </p:txBody>
      </p:sp>
      <p:sp>
        <p:nvSpPr>
          <p:cNvPr id="5" name="Content Placeholder 4"/>
          <p:cNvSpPr>
            <a:spLocks noGrp="1"/>
          </p:cNvSpPr>
          <p:nvPr>
            <p:ph sz="quarter" idx="1"/>
          </p:nvPr>
        </p:nvSpPr>
        <p:spPr/>
        <p:txBody>
          <a:bodyPr/>
          <a:lstStyle/>
          <a:p>
            <a:r>
              <a:rPr lang="en-US" sz="2000" dirty="0"/>
              <a:t>Data mining is subject to four general phases: </a:t>
            </a:r>
          </a:p>
          <a:p>
            <a:pPr lvl="1">
              <a:buNone/>
            </a:pPr>
            <a:r>
              <a:rPr lang="en-US" sz="2000" dirty="0"/>
              <a:t>1. Data preparation. </a:t>
            </a:r>
          </a:p>
          <a:p>
            <a:pPr lvl="1">
              <a:buNone/>
            </a:pPr>
            <a:r>
              <a:rPr lang="en-US" sz="2000" dirty="0"/>
              <a:t>2. Data analysis and classification. </a:t>
            </a:r>
          </a:p>
          <a:p>
            <a:pPr lvl="1">
              <a:buNone/>
            </a:pPr>
            <a:r>
              <a:rPr lang="en-US" sz="2000" dirty="0"/>
              <a:t>3. Knowledge acquisition. </a:t>
            </a:r>
          </a:p>
          <a:p>
            <a:pPr lvl="1">
              <a:buNone/>
            </a:pPr>
            <a:r>
              <a:rPr lang="en-US" sz="2000" dirty="0"/>
              <a:t>4. Prognosis.</a:t>
            </a:r>
          </a:p>
        </p:txBody>
      </p:sp>
      <p:sp>
        <p:nvSpPr>
          <p:cNvPr id="6" name="Title 3"/>
          <p:cNvSpPr>
            <a:spLocks noGrp="1"/>
          </p:cNvSpPr>
          <p:nvPr>
            <p:ph type="title"/>
          </p:nvPr>
        </p:nvSpPr>
        <p:spPr/>
        <p:txBody>
          <a:bodyPr/>
          <a:lstStyle/>
          <a:p>
            <a:r>
              <a:rPr lang="en-US" dirty="0"/>
              <a:t>Data Mining</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71</a:t>
            </a:fld>
            <a:endParaRPr lang="en-US"/>
          </a:p>
        </p:txBody>
      </p:sp>
      <p:sp>
        <p:nvSpPr>
          <p:cNvPr id="5" name="Content Placeholder 4"/>
          <p:cNvSpPr>
            <a:spLocks noGrp="1"/>
          </p:cNvSpPr>
          <p:nvPr>
            <p:ph sz="quarter" idx="1"/>
          </p:nvPr>
        </p:nvSpPr>
        <p:spPr/>
        <p:txBody>
          <a:bodyPr>
            <a:normAutofit/>
          </a:bodyPr>
          <a:lstStyle/>
          <a:p>
            <a:pPr algn="just"/>
            <a:r>
              <a:rPr lang="en-US" sz="2000" dirty="0"/>
              <a:t>In the </a:t>
            </a:r>
            <a:r>
              <a:rPr lang="en-US" sz="2000" b="1" dirty="0">
                <a:solidFill>
                  <a:srgbClr val="0070C0"/>
                </a:solidFill>
              </a:rPr>
              <a:t>data preparation </a:t>
            </a:r>
            <a:r>
              <a:rPr lang="en-US" sz="2000" dirty="0"/>
              <a:t>phase, the main data sets to be used by the data-mining operation are identified and cleansed of any data impurities. </a:t>
            </a:r>
          </a:p>
          <a:p>
            <a:pPr algn="just"/>
            <a:r>
              <a:rPr lang="en-US" sz="2000" dirty="0"/>
              <a:t>Because the data in the data warehouse are already integrated and filtered, the data warehouse usually is the target set for data-mining operations. </a:t>
            </a:r>
          </a:p>
          <a:p>
            <a:pPr algn="just"/>
            <a:r>
              <a:rPr lang="en-US" sz="2000" dirty="0"/>
              <a:t>The </a:t>
            </a:r>
            <a:r>
              <a:rPr lang="en-US" sz="2000" b="1" dirty="0">
                <a:solidFill>
                  <a:srgbClr val="0070C0"/>
                </a:solidFill>
              </a:rPr>
              <a:t>data analysis and classification</a:t>
            </a:r>
            <a:r>
              <a:rPr lang="en-US" sz="2000" dirty="0"/>
              <a:t> phase studies the data to identify common data characteristics or patterns. </a:t>
            </a:r>
          </a:p>
          <a:p>
            <a:pPr algn="just"/>
            <a:r>
              <a:rPr lang="en-US" sz="2000" dirty="0"/>
              <a:t>During this phase, the data-mining tool applies specific algorithms to find:  </a:t>
            </a:r>
          </a:p>
          <a:p>
            <a:pPr lvl="1" algn="just"/>
            <a:r>
              <a:rPr lang="en-US" sz="1800" dirty="0"/>
              <a:t>Data groupings, classifications, clusters, or sequences.  </a:t>
            </a:r>
          </a:p>
          <a:p>
            <a:pPr lvl="1" algn="just"/>
            <a:r>
              <a:rPr lang="en-US" sz="1800" dirty="0"/>
              <a:t>Data dependencies, links, or relationships.  </a:t>
            </a:r>
          </a:p>
          <a:p>
            <a:pPr lvl="1" algn="just"/>
            <a:r>
              <a:rPr lang="en-US" sz="1800" dirty="0"/>
              <a:t>Data patterns, trends, and deviations</a:t>
            </a:r>
          </a:p>
        </p:txBody>
      </p:sp>
      <p:sp>
        <p:nvSpPr>
          <p:cNvPr id="6" name="Title 3"/>
          <p:cNvSpPr>
            <a:spLocks noGrp="1"/>
          </p:cNvSpPr>
          <p:nvPr>
            <p:ph type="title"/>
          </p:nvPr>
        </p:nvSpPr>
        <p:spPr/>
        <p:txBody>
          <a:bodyPr/>
          <a:lstStyle/>
          <a:p>
            <a:r>
              <a:rPr lang="en-US" dirty="0"/>
              <a:t>Data Mining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72</a:t>
            </a:fld>
            <a:endParaRPr lang="en-US"/>
          </a:p>
        </p:txBody>
      </p:sp>
      <p:sp>
        <p:nvSpPr>
          <p:cNvPr id="5" name="Content Placeholder 4"/>
          <p:cNvSpPr>
            <a:spLocks noGrp="1"/>
          </p:cNvSpPr>
          <p:nvPr>
            <p:ph sz="quarter" idx="1"/>
          </p:nvPr>
        </p:nvSpPr>
        <p:spPr/>
        <p:txBody>
          <a:bodyPr>
            <a:normAutofit/>
          </a:bodyPr>
          <a:lstStyle/>
          <a:p>
            <a:pPr algn="just"/>
            <a:r>
              <a:rPr lang="en-US" sz="2000" dirty="0"/>
              <a:t>The </a:t>
            </a:r>
            <a:r>
              <a:rPr lang="en-US" sz="2000" b="1" dirty="0">
                <a:solidFill>
                  <a:srgbClr val="0070C0"/>
                </a:solidFill>
              </a:rPr>
              <a:t>knowledge acquisition </a:t>
            </a:r>
            <a:r>
              <a:rPr lang="en-US" sz="2000" dirty="0"/>
              <a:t>phase uses the results of the data analysis and classification phase. </a:t>
            </a:r>
          </a:p>
          <a:p>
            <a:pPr algn="just"/>
            <a:r>
              <a:rPr lang="en-US" sz="2000" dirty="0"/>
              <a:t>During the knowledge acquisition phase, the data-mining tool (with possible intervention by the end user) selects the appropriate modeling or knowledge acquisition algorithms. </a:t>
            </a:r>
          </a:p>
          <a:p>
            <a:pPr algn="just"/>
            <a:r>
              <a:rPr lang="en-US" sz="2000" dirty="0"/>
              <a:t>The most common algorithms used in data mining are based on neural networks, decision trees, rules induction, genetic algorithms, classification and regression trees, memory-based reasoning, and nearest neighbor and data visualization. </a:t>
            </a:r>
          </a:p>
          <a:p>
            <a:pPr algn="just"/>
            <a:r>
              <a:rPr lang="en-US" sz="2000" dirty="0"/>
              <a:t>A data-mining tool may use many of these algorithms in any combination to generate a computer model that reflects the behavior of the target data set.</a:t>
            </a:r>
          </a:p>
        </p:txBody>
      </p:sp>
      <p:sp>
        <p:nvSpPr>
          <p:cNvPr id="6" name="Title 3"/>
          <p:cNvSpPr>
            <a:spLocks noGrp="1"/>
          </p:cNvSpPr>
          <p:nvPr>
            <p:ph type="title"/>
          </p:nvPr>
        </p:nvSpPr>
        <p:spPr/>
        <p:txBody>
          <a:bodyPr/>
          <a:lstStyle/>
          <a:p>
            <a:r>
              <a:rPr lang="en-US" dirty="0"/>
              <a:t>Data Mining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73</a:t>
            </a:fld>
            <a:endParaRPr lang="en-US"/>
          </a:p>
        </p:txBody>
      </p:sp>
      <p:sp>
        <p:nvSpPr>
          <p:cNvPr id="5" name="Content Placeholder 4"/>
          <p:cNvSpPr>
            <a:spLocks noGrp="1"/>
          </p:cNvSpPr>
          <p:nvPr>
            <p:ph sz="quarter" idx="1"/>
          </p:nvPr>
        </p:nvSpPr>
        <p:spPr/>
        <p:txBody>
          <a:bodyPr>
            <a:normAutofit/>
          </a:bodyPr>
          <a:lstStyle/>
          <a:p>
            <a:pPr algn="just"/>
            <a:r>
              <a:rPr lang="en-US" sz="2000" b="1" dirty="0">
                <a:solidFill>
                  <a:srgbClr val="0070C0"/>
                </a:solidFill>
              </a:rPr>
              <a:t>Prognosis phase</a:t>
            </a:r>
            <a:r>
              <a:rPr lang="en-US" sz="2000" dirty="0"/>
              <a:t>: the data-mining findings are used to predict future behavior and forecast business outcomes. </a:t>
            </a:r>
          </a:p>
          <a:p>
            <a:pPr algn="just"/>
            <a:r>
              <a:rPr lang="en-US" sz="2000" dirty="0"/>
              <a:t>Examples of data-mining findings can be:  </a:t>
            </a:r>
          </a:p>
          <a:p>
            <a:pPr lvl="1" algn="just"/>
            <a:r>
              <a:rPr lang="en-US" sz="1800" dirty="0"/>
              <a:t>Sixty-five percent of customers who did not use a particular credit card in the last six months are 88 percent likely to cancel that account.</a:t>
            </a:r>
          </a:p>
          <a:p>
            <a:pPr lvl="1" algn="just"/>
            <a:r>
              <a:rPr lang="en-US" sz="1800" dirty="0"/>
              <a:t>Eighty-two percent of customers who bought a 42-inch or larger LCD TV are 90 percent likely to buy an entertainment center within the next four weeks.  </a:t>
            </a:r>
          </a:p>
          <a:p>
            <a:pPr lvl="1" algn="just"/>
            <a:r>
              <a:rPr lang="en-US" sz="1800" dirty="0"/>
              <a:t>If age &lt; 30 and income &lt;= 25,000 and credit rating &lt; 3 and credit amount &gt; 25,000, then the minimum loan term is 10 years. </a:t>
            </a:r>
          </a:p>
          <a:p>
            <a:pPr algn="just"/>
            <a:r>
              <a:rPr lang="en-US" sz="2000" dirty="0"/>
              <a:t>The complete set of findings can be represented in a decision tree, a neural net, a forecasting model, or a visual presentation interface that is used to project future events or results. </a:t>
            </a:r>
          </a:p>
          <a:p>
            <a:pPr algn="just"/>
            <a:r>
              <a:rPr lang="en-US" sz="2000" dirty="0"/>
              <a:t>For example, the prognosis phase might project the likely outcome of a new product rollout or a new marketing promotion.</a:t>
            </a:r>
          </a:p>
          <a:p>
            <a:pPr algn="just"/>
            <a:endParaRPr lang="en-US" sz="2000" dirty="0"/>
          </a:p>
        </p:txBody>
      </p:sp>
      <p:sp>
        <p:nvSpPr>
          <p:cNvPr id="6" name="Title 3"/>
          <p:cNvSpPr>
            <a:spLocks noGrp="1"/>
          </p:cNvSpPr>
          <p:nvPr>
            <p:ph type="title"/>
          </p:nvPr>
        </p:nvSpPr>
        <p:spPr/>
        <p:txBody>
          <a:bodyPr/>
          <a:lstStyle/>
          <a:p>
            <a:r>
              <a:rPr lang="en-US" dirty="0"/>
              <a:t>Data Mining</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74</a:t>
            </a:fld>
            <a:endParaRPr lang="en-US"/>
          </a:p>
        </p:txBody>
      </p:sp>
      <p:pic>
        <p:nvPicPr>
          <p:cNvPr id="3074" name="Picture 2"/>
          <p:cNvPicPr>
            <a:picLocks noGrp="1" noChangeAspect="1" noChangeArrowheads="1"/>
          </p:cNvPicPr>
          <p:nvPr>
            <p:ph sz="quarter" idx="4294967295"/>
          </p:nvPr>
        </p:nvPicPr>
        <p:blipFill>
          <a:blip r:embed="rId2" cstate="print"/>
          <a:srcRect/>
          <a:stretch>
            <a:fillRect/>
          </a:stretch>
        </p:blipFill>
        <p:spPr bwMode="auto">
          <a:xfrm>
            <a:off x="500034" y="214290"/>
            <a:ext cx="8015642" cy="6000792"/>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EXTENSIONS FOR OLAP</a:t>
            </a:r>
          </a:p>
        </p:txBody>
      </p:sp>
      <p:sp>
        <p:nvSpPr>
          <p:cNvPr id="4" name="Slide Number Placeholder 3"/>
          <p:cNvSpPr>
            <a:spLocks noGrp="1"/>
          </p:cNvSpPr>
          <p:nvPr>
            <p:ph type="sldNum" sz="quarter" idx="12"/>
          </p:nvPr>
        </p:nvSpPr>
        <p:spPr/>
        <p:txBody>
          <a:bodyPr/>
          <a:lstStyle/>
          <a:p>
            <a:fld id="{EFAAA40E-0777-4F88-BF92-0F32F094C4BA}" type="slidenum">
              <a:rPr lang="en-US" smtClean="0"/>
              <a:pPr/>
              <a:t>75</a:t>
            </a:fld>
            <a:endParaRPr lang="en-US"/>
          </a:p>
        </p:txBody>
      </p:sp>
      <p:sp>
        <p:nvSpPr>
          <p:cNvPr id="5" name="Content Placeholder 4"/>
          <p:cNvSpPr>
            <a:spLocks noGrp="1"/>
          </p:cNvSpPr>
          <p:nvPr>
            <p:ph sz="quarter" idx="1"/>
          </p:nvPr>
        </p:nvSpPr>
        <p:spPr/>
        <p:txBody>
          <a:bodyPr>
            <a:normAutofit/>
          </a:bodyPr>
          <a:lstStyle/>
          <a:p>
            <a:pPr algn="just"/>
            <a:r>
              <a:rPr lang="en-US" sz="2000" dirty="0"/>
              <a:t>The creation of OLAP tools has fostered the development of SQL extensions to support multidimensional data analysis. Most SQL innovations are the result of vendor-centric product enhancements.</a:t>
            </a:r>
          </a:p>
          <a:p>
            <a:pPr algn="just"/>
            <a:r>
              <a:rPr lang="en-US" sz="2000" dirty="0"/>
              <a:t>The </a:t>
            </a:r>
            <a:r>
              <a:rPr lang="en-US" sz="2000" dirty="0" err="1"/>
              <a:t>SaleCo</a:t>
            </a:r>
            <a:r>
              <a:rPr lang="en-US" sz="2000" dirty="0"/>
              <a:t> snowflake schema shown in Figure 13.24 will be used to demonstrate the use of the SQL extensions. </a:t>
            </a:r>
          </a:p>
          <a:p>
            <a:pPr algn="just"/>
            <a:r>
              <a:rPr lang="en-US" sz="2000" dirty="0"/>
              <a:t>This snowflake schema has a central DWSALESFACT fact table and three-dimension tables: DWCUSTOMER, DWPRODUCT, and DWTIME. </a:t>
            </a:r>
          </a:p>
          <a:p>
            <a:pPr algn="just"/>
            <a:r>
              <a:rPr lang="en-US" sz="2000" dirty="0"/>
              <a:t>The central fact table represents daily sales by product and customer.</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76</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214283" y="357166"/>
            <a:ext cx="8643998" cy="571504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77</a:t>
            </a:fld>
            <a:endParaRPr lang="en-US"/>
          </a:p>
        </p:txBody>
      </p:sp>
      <p:sp>
        <p:nvSpPr>
          <p:cNvPr id="5" name="Content Placeholder 4"/>
          <p:cNvSpPr>
            <a:spLocks noGrp="1"/>
          </p:cNvSpPr>
          <p:nvPr>
            <p:ph sz="quarter" idx="1"/>
          </p:nvPr>
        </p:nvSpPr>
        <p:spPr>
          <a:xfrm>
            <a:off x="323528" y="1484784"/>
            <a:ext cx="8503920" cy="4752528"/>
          </a:xfrm>
        </p:spPr>
        <p:txBody>
          <a:bodyPr>
            <a:normAutofit lnSpcReduction="10000"/>
          </a:bodyPr>
          <a:lstStyle/>
          <a:p>
            <a:pPr algn="just"/>
            <a:r>
              <a:rPr lang="en-US" sz="2000" b="1" dirty="0">
                <a:solidFill>
                  <a:srgbClr val="0070C0"/>
                </a:solidFill>
              </a:rPr>
              <a:t>ROLLUP extension</a:t>
            </a:r>
            <a:r>
              <a:rPr lang="en-US" sz="2000" dirty="0"/>
              <a:t>: is used with the GROUP BY clause to generate aggregates by different dimensions. </a:t>
            </a:r>
          </a:p>
          <a:p>
            <a:pPr algn="just"/>
            <a:r>
              <a:rPr lang="en-US" sz="2000" dirty="0"/>
              <a:t>The ROLLUP extension enables you to get a subtotal for each column listed except for the last one, which gets a grand total instead. </a:t>
            </a:r>
          </a:p>
          <a:p>
            <a:pPr algn="just"/>
            <a:r>
              <a:rPr lang="en-US" sz="2000" dirty="0"/>
              <a:t>The syntax of the GROUP BY ROLLUP is as follows:</a:t>
            </a:r>
          </a:p>
          <a:p>
            <a:pPr lvl="1" algn="just">
              <a:buNone/>
            </a:pPr>
            <a:r>
              <a:rPr lang="en-US" sz="1500" dirty="0"/>
              <a:t>	</a:t>
            </a:r>
            <a:r>
              <a:rPr lang="en-US" sz="1800" dirty="0"/>
              <a:t>SELECT column1, column2 [, ...], </a:t>
            </a:r>
            <a:r>
              <a:rPr lang="en-US" sz="1800" dirty="0" err="1"/>
              <a:t>aggregate_function</a:t>
            </a:r>
            <a:r>
              <a:rPr lang="en-US" sz="1800" dirty="0"/>
              <a:t>(expression) </a:t>
            </a:r>
          </a:p>
          <a:p>
            <a:pPr lvl="1" algn="just">
              <a:buNone/>
            </a:pPr>
            <a:r>
              <a:rPr lang="en-US" sz="1800" dirty="0"/>
              <a:t>	FROM table1 [,table2, ] </a:t>
            </a:r>
          </a:p>
          <a:p>
            <a:pPr lvl="1" algn="just">
              <a:buNone/>
            </a:pPr>
            <a:r>
              <a:rPr lang="en-US" sz="1800" dirty="0"/>
              <a:t>	[WHERE condition] </a:t>
            </a:r>
          </a:p>
          <a:p>
            <a:pPr lvl="1" algn="just">
              <a:buNone/>
            </a:pPr>
            <a:r>
              <a:rPr lang="en-US" sz="1800" dirty="0"/>
              <a:t>	GROUP BY ROLLUP (column1, column2 [, ...]) </a:t>
            </a:r>
          </a:p>
          <a:p>
            <a:pPr lvl="1" algn="just">
              <a:buNone/>
            </a:pPr>
            <a:r>
              <a:rPr lang="en-US" sz="1800" dirty="0"/>
              <a:t>	[HAVING condition] </a:t>
            </a:r>
          </a:p>
          <a:p>
            <a:pPr lvl="1" algn="just">
              <a:buNone/>
            </a:pPr>
            <a:r>
              <a:rPr lang="en-US" sz="1800" dirty="0"/>
              <a:t>	[ORDER BY column1 [, column2, ]] </a:t>
            </a:r>
          </a:p>
          <a:p>
            <a:pPr algn="just"/>
            <a:r>
              <a:rPr lang="en-US" sz="2000" dirty="0"/>
              <a:t>The order of the column list within the GROUP BY ROLLUP is very important. </a:t>
            </a:r>
          </a:p>
          <a:p>
            <a:pPr algn="just"/>
            <a:r>
              <a:rPr lang="en-US" sz="2000" dirty="0"/>
              <a:t>The last column in the list will generate a grand total. All other columns will generate subtotals.</a:t>
            </a:r>
          </a:p>
        </p:txBody>
      </p:sp>
      <p:sp>
        <p:nvSpPr>
          <p:cNvPr id="6" name="Title 1"/>
          <p:cNvSpPr>
            <a:spLocks noGrp="1"/>
          </p:cNvSpPr>
          <p:nvPr>
            <p:ph type="title"/>
          </p:nvPr>
        </p:nvSpPr>
        <p:spPr/>
        <p:txBody>
          <a:bodyPr/>
          <a:lstStyle/>
          <a:p>
            <a:r>
              <a:rPr lang="en-US" dirty="0"/>
              <a:t>SQL EXTENSIONS FOR OLAP</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78</a:t>
            </a:fld>
            <a:endParaRPr lang="en-US"/>
          </a:p>
        </p:txBody>
      </p:sp>
      <p:pic>
        <p:nvPicPr>
          <p:cNvPr id="1026" name="Picture 2"/>
          <p:cNvPicPr>
            <a:picLocks noGrp="1" noChangeAspect="1" noChangeArrowheads="1"/>
          </p:cNvPicPr>
          <p:nvPr>
            <p:ph sz="quarter" idx="4294967295"/>
          </p:nvPr>
        </p:nvPicPr>
        <p:blipFill>
          <a:blip r:embed="rId2" cstate="print"/>
          <a:srcRect/>
          <a:stretch>
            <a:fillRect/>
          </a:stretch>
        </p:blipFill>
        <p:spPr bwMode="auto">
          <a:xfrm>
            <a:off x="323528" y="188640"/>
            <a:ext cx="8621363" cy="5597814"/>
          </a:xfrm>
          <a:prstGeom prst="rect">
            <a:avLst/>
          </a:prstGeom>
          <a:noFill/>
          <a:ln w="9525">
            <a:noFill/>
            <a:miter lim="800000"/>
            <a:headEnd/>
            <a:tailEnd/>
          </a:ln>
        </p:spPr>
      </p:pic>
      <p:sp>
        <p:nvSpPr>
          <p:cNvPr id="7" name="Rectangle 6"/>
          <p:cNvSpPr/>
          <p:nvPr/>
        </p:nvSpPr>
        <p:spPr>
          <a:xfrm>
            <a:off x="683568" y="5805264"/>
            <a:ext cx="7776864" cy="369332"/>
          </a:xfrm>
          <a:prstGeom prst="rect">
            <a:avLst/>
          </a:prstGeom>
        </p:spPr>
        <p:txBody>
          <a:bodyPr wrap="square">
            <a:spAutoFit/>
          </a:bodyPr>
          <a:lstStyle/>
          <a:p>
            <a:r>
              <a:rPr lang="en-US" dirty="0"/>
              <a:t>Use of the ROLLUP extension to generate subtotals by vendor and product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79</a:t>
            </a:fld>
            <a:endParaRPr lang="en-US"/>
          </a:p>
        </p:txBody>
      </p:sp>
      <p:sp>
        <p:nvSpPr>
          <p:cNvPr id="5" name="Content Placeholder 4"/>
          <p:cNvSpPr>
            <a:spLocks noGrp="1"/>
          </p:cNvSpPr>
          <p:nvPr>
            <p:ph sz="quarter" idx="1"/>
          </p:nvPr>
        </p:nvSpPr>
        <p:spPr>
          <a:xfrm>
            <a:off x="251520" y="1412776"/>
            <a:ext cx="8503920" cy="4824536"/>
          </a:xfrm>
        </p:spPr>
        <p:txBody>
          <a:bodyPr>
            <a:normAutofit lnSpcReduction="10000"/>
          </a:bodyPr>
          <a:lstStyle/>
          <a:p>
            <a:pPr algn="just"/>
            <a:r>
              <a:rPr lang="en-US" sz="2000" b="1" dirty="0">
                <a:solidFill>
                  <a:srgbClr val="0070C0"/>
                </a:solidFill>
              </a:rPr>
              <a:t>CUBE extension: </a:t>
            </a:r>
            <a:r>
              <a:rPr lang="en-US" sz="2000" dirty="0"/>
              <a:t>is also used with the GROUP BY clause to generate aggregates by the listed columns, including the last one. </a:t>
            </a:r>
          </a:p>
          <a:p>
            <a:pPr algn="just"/>
            <a:r>
              <a:rPr lang="en-US" sz="2000" dirty="0"/>
              <a:t>The CUBE extension will enable you to get a subtotal for each column listed in the expression, in addition to a grand total for the last column listed. </a:t>
            </a:r>
          </a:p>
          <a:p>
            <a:pPr algn="just"/>
            <a:r>
              <a:rPr lang="en-US" sz="2000" dirty="0"/>
              <a:t>The syntax of the GROUP BY CUBE is as follows: </a:t>
            </a:r>
          </a:p>
          <a:p>
            <a:pPr lvl="1" algn="just">
              <a:buNone/>
            </a:pPr>
            <a:r>
              <a:rPr lang="en-US" sz="1800" dirty="0"/>
              <a:t>SELECT column1 [, column2, ...], </a:t>
            </a:r>
            <a:r>
              <a:rPr lang="en-US" sz="1800" dirty="0" err="1"/>
              <a:t>aggregate_function</a:t>
            </a:r>
            <a:r>
              <a:rPr lang="en-US" sz="1800" dirty="0"/>
              <a:t>(expression) </a:t>
            </a:r>
          </a:p>
          <a:p>
            <a:pPr lvl="1" algn="just">
              <a:buNone/>
            </a:pPr>
            <a:r>
              <a:rPr lang="en-US" sz="1800" dirty="0"/>
              <a:t>FROM table1 [,table2, ] </a:t>
            </a:r>
          </a:p>
          <a:p>
            <a:pPr lvl="1" algn="just">
              <a:buNone/>
            </a:pPr>
            <a:r>
              <a:rPr lang="en-US" sz="1800" dirty="0"/>
              <a:t>[WHERE condition] </a:t>
            </a:r>
          </a:p>
          <a:p>
            <a:pPr lvl="1" algn="just">
              <a:buNone/>
            </a:pPr>
            <a:r>
              <a:rPr lang="en-US" sz="1800" dirty="0"/>
              <a:t>GROUP BY CUBE (column1, column2 [, ]) </a:t>
            </a:r>
          </a:p>
          <a:p>
            <a:pPr lvl="1" algn="just">
              <a:buNone/>
            </a:pPr>
            <a:r>
              <a:rPr lang="en-US" sz="1800" dirty="0"/>
              <a:t>[HAVING condition] </a:t>
            </a:r>
          </a:p>
          <a:p>
            <a:pPr lvl="1" algn="just">
              <a:buNone/>
            </a:pPr>
            <a:r>
              <a:rPr lang="en-US" sz="1800" dirty="0"/>
              <a:t>[ORDER BY column1 [, column2, ]]</a:t>
            </a:r>
          </a:p>
          <a:p>
            <a:pPr lvl="1" algn="just"/>
            <a:r>
              <a:rPr lang="en-US" sz="1800" dirty="0"/>
              <a:t>The CUBE extension is particularly useful when you want to compute all possible subtotals within groupings based on multiple dimensions. </a:t>
            </a:r>
          </a:p>
          <a:p>
            <a:pPr lvl="1" algn="just"/>
            <a:r>
              <a:rPr lang="en-US" sz="1800" dirty="0"/>
              <a:t>Cross-tabulations are especially good candidates for application of the CUBE extension.</a:t>
            </a:r>
            <a:endParaRPr lang="en-US" sz="1600" dirty="0"/>
          </a:p>
        </p:txBody>
      </p:sp>
      <p:sp>
        <p:nvSpPr>
          <p:cNvPr id="6" name="Title 1"/>
          <p:cNvSpPr>
            <a:spLocks noGrp="1"/>
          </p:cNvSpPr>
          <p:nvPr>
            <p:ph type="title"/>
          </p:nvPr>
        </p:nvSpPr>
        <p:spPr/>
        <p:txBody>
          <a:bodyPr/>
          <a:lstStyle/>
          <a:p>
            <a:r>
              <a:rPr lang="en-US" dirty="0"/>
              <a:t>SQL EXTENSIONS FOR OLAP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Intelligence</a:t>
            </a:r>
          </a:p>
        </p:txBody>
      </p:sp>
      <p:sp>
        <p:nvSpPr>
          <p:cNvPr id="3" name="Content Placeholder 2"/>
          <p:cNvSpPr>
            <a:spLocks noGrp="1"/>
          </p:cNvSpPr>
          <p:nvPr>
            <p:ph sz="quarter" idx="1"/>
          </p:nvPr>
        </p:nvSpPr>
        <p:spPr/>
        <p:txBody>
          <a:bodyPr>
            <a:noAutofit/>
          </a:bodyPr>
          <a:lstStyle/>
          <a:p>
            <a:r>
              <a:rPr lang="en-GB" sz="1800" dirty="0"/>
              <a:t>BI involves the following general steps:</a:t>
            </a:r>
          </a:p>
          <a:p>
            <a:pPr lvl="1">
              <a:buNone/>
            </a:pPr>
            <a:r>
              <a:rPr lang="en-GB" sz="1800" dirty="0"/>
              <a:t>	1. Collecting and storing operational data.</a:t>
            </a:r>
          </a:p>
          <a:p>
            <a:pPr lvl="1">
              <a:buNone/>
            </a:pPr>
            <a:endParaRPr lang="en-GB" sz="1800" dirty="0"/>
          </a:p>
          <a:p>
            <a:pPr lvl="1">
              <a:buNone/>
            </a:pPr>
            <a:r>
              <a:rPr lang="en-GB" sz="1800" dirty="0"/>
              <a:t>	2. Aggregating the operational data into decision support data.</a:t>
            </a:r>
          </a:p>
          <a:p>
            <a:pPr lvl="1">
              <a:buNone/>
            </a:pPr>
            <a:endParaRPr lang="en-GB" sz="1800" dirty="0"/>
          </a:p>
          <a:p>
            <a:pPr lvl="1">
              <a:buNone/>
            </a:pPr>
            <a:r>
              <a:rPr lang="en-US" sz="1800" dirty="0"/>
              <a:t>	3. Analyzing decision support data to generate information.</a:t>
            </a:r>
          </a:p>
          <a:p>
            <a:pPr lvl="1">
              <a:buNone/>
            </a:pPr>
            <a:endParaRPr lang="en-US" sz="1800" dirty="0"/>
          </a:p>
          <a:p>
            <a:pPr lvl="1">
              <a:buNone/>
            </a:pPr>
            <a:r>
              <a:rPr lang="en-GB" sz="1800" dirty="0"/>
              <a:t>	4. Presenting such information to the end user to support business decisions.</a:t>
            </a:r>
          </a:p>
          <a:p>
            <a:pPr lvl="1">
              <a:buNone/>
            </a:pPr>
            <a:endParaRPr lang="en-GB" sz="1800" dirty="0"/>
          </a:p>
          <a:p>
            <a:pPr lvl="1">
              <a:buNone/>
            </a:pPr>
            <a:r>
              <a:rPr lang="en-GB" sz="1800" dirty="0"/>
              <a:t>	5. Making business decisions, which in turn generate more data that is collected, stored, etc. (restarting the </a:t>
            </a:r>
            <a:r>
              <a:rPr lang="en-US" sz="1800" dirty="0"/>
              <a:t>process).</a:t>
            </a:r>
          </a:p>
          <a:p>
            <a:pPr lvl="1">
              <a:buNone/>
            </a:pPr>
            <a:endParaRPr lang="en-US" sz="1800" dirty="0"/>
          </a:p>
          <a:p>
            <a:pPr lvl="1">
              <a:buNone/>
            </a:pPr>
            <a:r>
              <a:rPr lang="en-GB" sz="1800" dirty="0"/>
              <a:t>	6. Monitoring results to evaluate outcomes of the business decisions (providing more data to be collected, </a:t>
            </a:r>
            <a:r>
              <a:rPr lang="en-US" sz="1800" dirty="0"/>
              <a:t>stored, etc.).</a:t>
            </a:r>
          </a:p>
        </p:txBody>
      </p:sp>
      <p:sp>
        <p:nvSpPr>
          <p:cNvPr id="4" name="Slide Number Placeholder 3"/>
          <p:cNvSpPr>
            <a:spLocks noGrp="1"/>
          </p:cNvSpPr>
          <p:nvPr>
            <p:ph type="sldNum" sz="quarter" idx="12"/>
          </p:nvPr>
        </p:nvSpPr>
        <p:spPr/>
        <p:txBody>
          <a:bodyPr/>
          <a:lstStyle/>
          <a:p>
            <a:fld id="{EFAAA40E-0777-4F88-BF92-0F32F094C4BA}"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80</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323528" y="260648"/>
            <a:ext cx="8424936" cy="5541092"/>
          </a:xfrm>
          <a:prstGeom prst="rect">
            <a:avLst/>
          </a:prstGeom>
          <a:noFill/>
          <a:ln w="9525">
            <a:noFill/>
            <a:miter lim="800000"/>
            <a:headEnd/>
            <a:tailEnd/>
          </a:ln>
        </p:spPr>
      </p:pic>
      <p:sp>
        <p:nvSpPr>
          <p:cNvPr id="8" name="Rectangle 7"/>
          <p:cNvSpPr/>
          <p:nvPr/>
        </p:nvSpPr>
        <p:spPr>
          <a:xfrm>
            <a:off x="395536" y="5805264"/>
            <a:ext cx="8352928" cy="584775"/>
          </a:xfrm>
          <a:prstGeom prst="rect">
            <a:avLst/>
          </a:prstGeom>
        </p:spPr>
        <p:txBody>
          <a:bodyPr wrap="square">
            <a:spAutoFit/>
          </a:bodyPr>
          <a:lstStyle/>
          <a:p>
            <a:r>
              <a:rPr lang="en-US" sz="1600" dirty="0"/>
              <a:t>Use of the CUBE extension to compute the sales subtotals by month and by product, as well as a grand total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81</a:t>
            </a:fld>
            <a:endParaRPr lang="en-US"/>
          </a:p>
        </p:txBody>
      </p:sp>
      <p:sp>
        <p:nvSpPr>
          <p:cNvPr id="5" name="Content Placeholder 4"/>
          <p:cNvSpPr>
            <a:spLocks noGrp="1"/>
          </p:cNvSpPr>
          <p:nvPr>
            <p:ph sz="quarter" idx="1"/>
          </p:nvPr>
        </p:nvSpPr>
        <p:spPr/>
        <p:txBody>
          <a:bodyPr>
            <a:normAutofit/>
          </a:bodyPr>
          <a:lstStyle/>
          <a:p>
            <a:pPr algn="just"/>
            <a:r>
              <a:rPr lang="en-US" sz="2000" b="1" dirty="0">
                <a:solidFill>
                  <a:srgbClr val="0070C0"/>
                </a:solidFill>
              </a:rPr>
              <a:t>Materialized view:</a:t>
            </a:r>
            <a:r>
              <a:rPr lang="en-US" sz="2000" dirty="0"/>
              <a:t> A materialized view is a dynamic table that not only contains the SQL query command to generate the rows, but also stores the actual rows. </a:t>
            </a:r>
          </a:p>
          <a:p>
            <a:pPr algn="just"/>
            <a:r>
              <a:rPr lang="en-US" sz="2000" dirty="0"/>
              <a:t>The materialized view is created the first time the query is run and the summary rows are stored in the table. </a:t>
            </a:r>
          </a:p>
          <a:p>
            <a:pPr algn="just"/>
            <a:r>
              <a:rPr lang="en-US" sz="2000" dirty="0"/>
              <a:t>The materialized view rows are automatically updated when the base tables are updated. </a:t>
            </a:r>
          </a:p>
          <a:p>
            <a:pPr algn="just"/>
            <a:r>
              <a:rPr lang="en-US" sz="2000" dirty="0"/>
              <a:t>The OLAP end user can create OLAP queries, using the standard fact tables, and the DBMS query optimization feature will automatically use the materialized views if those views provide better performance.</a:t>
            </a:r>
          </a:p>
        </p:txBody>
      </p:sp>
      <p:sp>
        <p:nvSpPr>
          <p:cNvPr id="6" name="Title 1"/>
          <p:cNvSpPr>
            <a:spLocks noGrp="1"/>
          </p:cNvSpPr>
          <p:nvPr>
            <p:ph type="title"/>
          </p:nvPr>
        </p:nvSpPr>
        <p:spPr/>
        <p:txBody>
          <a:bodyPr/>
          <a:lstStyle/>
          <a:p>
            <a:r>
              <a:rPr lang="en-US" dirty="0"/>
              <a:t>SQL EXTENSIONS FOR OLAP</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82</a:t>
            </a:fld>
            <a:endParaRPr lang="en-US"/>
          </a:p>
        </p:txBody>
      </p:sp>
      <p:sp>
        <p:nvSpPr>
          <p:cNvPr id="5" name="Content Placeholder 4"/>
          <p:cNvSpPr>
            <a:spLocks noGrp="1"/>
          </p:cNvSpPr>
          <p:nvPr>
            <p:ph sz="quarter" idx="1"/>
          </p:nvPr>
        </p:nvSpPr>
        <p:spPr/>
        <p:txBody>
          <a:bodyPr>
            <a:normAutofit/>
          </a:bodyPr>
          <a:lstStyle/>
          <a:p>
            <a:pPr algn="just"/>
            <a:r>
              <a:rPr lang="en-US" sz="2000" b="1" dirty="0">
                <a:solidFill>
                  <a:srgbClr val="0070C0"/>
                </a:solidFill>
              </a:rPr>
              <a:t>Materialized view (</a:t>
            </a:r>
            <a:r>
              <a:rPr lang="en-US" sz="2000" b="1" dirty="0" err="1">
                <a:solidFill>
                  <a:srgbClr val="0070C0"/>
                </a:solidFill>
              </a:rPr>
              <a:t>contd</a:t>
            </a:r>
            <a:r>
              <a:rPr lang="en-US" sz="2000" b="1" dirty="0">
                <a:solidFill>
                  <a:srgbClr val="0070C0"/>
                </a:solidFill>
              </a:rPr>
              <a:t>…)</a:t>
            </a:r>
            <a:endParaRPr lang="en-US" sz="2000" dirty="0"/>
          </a:p>
          <a:p>
            <a:pPr algn="just"/>
            <a:r>
              <a:rPr lang="en-US" sz="2000" dirty="0"/>
              <a:t>The basic syntax for the materialized view is: </a:t>
            </a:r>
          </a:p>
          <a:p>
            <a:pPr lvl="1" algn="just">
              <a:buNone/>
            </a:pPr>
            <a:r>
              <a:rPr lang="en-US" sz="1800" dirty="0"/>
              <a:t>CREATE MATERIALIZED VIEW </a:t>
            </a:r>
            <a:r>
              <a:rPr lang="en-US" sz="1800" dirty="0" err="1"/>
              <a:t>view_name</a:t>
            </a:r>
            <a:r>
              <a:rPr lang="en-US" sz="1800" dirty="0"/>
              <a:t> </a:t>
            </a:r>
          </a:p>
          <a:p>
            <a:pPr lvl="1" algn="just">
              <a:buNone/>
            </a:pPr>
            <a:r>
              <a:rPr lang="en-US" sz="1800" dirty="0"/>
              <a:t>BUILD {IMMEDIATE | DEFERRED} </a:t>
            </a:r>
          </a:p>
          <a:p>
            <a:pPr lvl="1" algn="just">
              <a:buNone/>
            </a:pPr>
            <a:r>
              <a:rPr lang="en-US" sz="1800" dirty="0"/>
              <a:t>REFRESH {[FAST | COMPLETE | FORCE]} ON COMMIT </a:t>
            </a:r>
          </a:p>
          <a:p>
            <a:pPr lvl="1" algn="just">
              <a:buNone/>
            </a:pPr>
            <a:r>
              <a:rPr lang="en-US" sz="1800" dirty="0"/>
              <a:t>[ENABLE QUERY REWRITE]</a:t>
            </a:r>
          </a:p>
          <a:p>
            <a:pPr algn="just"/>
            <a:r>
              <a:rPr lang="en-US" sz="2000" dirty="0"/>
              <a:t>The BUILD clause indicates when the materialized view rows are actually populated.</a:t>
            </a:r>
          </a:p>
          <a:p>
            <a:pPr algn="just"/>
            <a:r>
              <a:rPr lang="en-US" sz="2000" dirty="0"/>
              <a:t>IMMEDIATE indicates that the materialized view rows are populated right after the command is entered. </a:t>
            </a:r>
          </a:p>
          <a:p>
            <a:pPr algn="just"/>
            <a:r>
              <a:rPr lang="en-US" sz="2000" dirty="0"/>
              <a:t>DEFERRED indicates that the materialized view rows will be populated at a later time. Until then, the materialized view is in an “unusable” state.</a:t>
            </a:r>
          </a:p>
          <a:p>
            <a:pPr algn="just"/>
            <a:endParaRPr lang="en-US" sz="2000" dirty="0"/>
          </a:p>
        </p:txBody>
      </p:sp>
      <p:sp>
        <p:nvSpPr>
          <p:cNvPr id="6" name="Title 1"/>
          <p:cNvSpPr>
            <a:spLocks noGrp="1"/>
          </p:cNvSpPr>
          <p:nvPr>
            <p:ph type="title"/>
          </p:nvPr>
        </p:nvSpPr>
        <p:spPr/>
        <p:txBody>
          <a:bodyPr/>
          <a:lstStyle/>
          <a:p>
            <a:r>
              <a:rPr lang="en-US" dirty="0"/>
              <a:t>SQL EXTENSIONS FOR OLAP</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83</a:t>
            </a:fld>
            <a:endParaRPr lang="en-US"/>
          </a:p>
        </p:txBody>
      </p:sp>
      <p:sp>
        <p:nvSpPr>
          <p:cNvPr id="5" name="Content Placeholder 4"/>
          <p:cNvSpPr>
            <a:spLocks noGrp="1"/>
          </p:cNvSpPr>
          <p:nvPr>
            <p:ph sz="quarter" idx="1"/>
          </p:nvPr>
        </p:nvSpPr>
        <p:spPr/>
        <p:txBody>
          <a:bodyPr>
            <a:normAutofit lnSpcReduction="10000"/>
          </a:bodyPr>
          <a:lstStyle/>
          <a:p>
            <a:pPr algn="just"/>
            <a:r>
              <a:rPr lang="en-US" sz="2000" b="1" dirty="0">
                <a:solidFill>
                  <a:srgbClr val="0070C0"/>
                </a:solidFill>
              </a:rPr>
              <a:t>Materialized view (</a:t>
            </a:r>
            <a:r>
              <a:rPr lang="en-US" sz="2000" b="1" dirty="0" err="1">
                <a:solidFill>
                  <a:srgbClr val="0070C0"/>
                </a:solidFill>
              </a:rPr>
              <a:t>contd</a:t>
            </a:r>
            <a:r>
              <a:rPr lang="en-US" sz="2000" b="1" dirty="0">
                <a:solidFill>
                  <a:srgbClr val="0070C0"/>
                </a:solidFill>
              </a:rPr>
              <a:t>…)</a:t>
            </a:r>
            <a:endParaRPr lang="en-US" sz="2000" dirty="0"/>
          </a:p>
          <a:p>
            <a:pPr algn="just"/>
            <a:r>
              <a:rPr lang="en-US" sz="2000" dirty="0"/>
              <a:t>The REFRESH clause lets you indicate when and how to update the materialized view when new rows are added to the base tables. </a:t>
            </a:r>
          </a:p>
          <a:p>
            <a:pPr algn="just"/>
            <a:r>
              <a:rPr lang="en-US" sz="2000" dirty="0"/>
              <a:t>FAST indicates that whenever a change is made in the base tables, the materialized view updates only the affected rows. </a:t>
            </a:r>
          </a:p>
          <a:p>
            <a:pPr algn="just"/>
            <a:r>
              <a:rPr lang="en-US" sz="2000" dirty="0"/>
              <a:t>COMPLETE indicates that a complete update will be made for all rows in the materialized view when the select query on which the view is based is rerun. </a:t>
            </a:r>
          </a:p>
          <a:p>
            <a:pPr algn="just"/>
            <a:r>
              <a:rPr lang="en-US" sz="2000" dirty="0"/>
              <a:t>FORCE indicates that the DBMS will first try to do a FAST update; otherwise, it will do a COMPLETE update. </a:t>
            </a:r>
          </a:p>
          <a:p>
            <a:pPr algn="just"/>
            <a:r>
              <a:rPr lang="en-US" sz="2000" dirty="0"/>
              <a:t>The ON COMMIT clause indicates that the updates to the materialized view will take place as part of the commit process of the underlying DML statement.</a:t>
            </a:r>
          </a:p>
          <a:p>
            <a:pPr algn="just"/>
            <a:r>
              <a:rPr lang="en-US" sz="2000" dirty="0"/>
              <a:t>The ENABLE QUERY REWRITE option allows the DBMS to use the materialized views in query optimization</a:t>
            </a:r>
          </a:p>
        </p:txBody>
      </p:sp>
      <p:sp>
        <p:nvSpPr>
          <p:cNvPr id="6" name="Title 1"/>
          <p:cNvSpPr>
            <a:spLocks noGrp="1"/>
          </p:cNvSpPr>
          <p:nvPr>
            <p:ph type="title"/>
          </p:nvPr>
        </p:nvSpPr>
        <p:spPr/>
        <p:txBody>
          <a:bodyPr/>
          <a:lstStyle/>
          <a:p>
            <a:r>
              <a:rPr lang="en-US" dirty="0"/>
              <a:t>SQL EXTENSIONS FOR OLAP</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FAAA40E-0777-4F88-BF92-0F32F094C4BA}" type="slidenum">
              <a:rPr lang="en-US" smtClean="0"/>
              <a:pPr/>
              <a:t>84</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395536" y="332656"/>
            <a:ext cx="8363613" cy="5328592"/>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ata Warehousing - Overview, Steps, Pros and Cons"/>
          <p:cNvPicPr>
            <a:picLocks noChangeAspect="1" noChangeArrowheads="1"/>
          </p:cNvPicPr>
          <p:nvPr/>
        </p:nvPicPr>
        <p:blipFill>
          <a:blip r:embed="rId2" cstate="print"/>
          <a:srcRect/>
          <a:stretch>
            <a:fillRect/>
          </a:stretch>
        </p:blipFill>
        <p:spPr bwMode="auto">
          <a:xfrm>
            <a:off x="500034" y="1357298"/>
            <a:ext cx="8256818" cy="4071966"/>
          </a:xfrm>
          <a:prstGeom prst="rect">
            <a:avLst/>
          </a:prstGeom>
          <a:noFill/>
        </p:spPr>
      </p:pic>
      <p:sp>
        <p:nvSpPr>
          <p:cNvPr id="5" name="Rectangle 4"/>
          <p:cNvSpPr/>
          <p:nvPr/>
        </p:nvSpPr>
        <p:spPr>
          <a:xfrm>
            <a:off x="3071802" y="1357298"/>
            <a:ext cx="2928958" cy="50006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EFAAA40E-0777-4F88-BF92-0F32F094C4BA}" type="slidenum">
              <a:rPr lang="en-US" smtClean="0"/>
              <a:pPr/>
              <a:t>85</a:t>
            </a:fld>
            <a:endParaRPr 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US" sz="2800" dirty="0"/>
              <a:t>End of Unit 6</a:t>
            </a:r>
          </a:p>
        </p:txBody>
      </p:sp>
      <p:sp>
        <p:nvSpPr>
          <p:cNvPr id="3" name="Slide Number Placeholder 2"/>
          <p:cNvSpPr>
            <a:spLocks noGrp="1"/>
          </p:cNvSpPr>
          <p:nvPr>
            <p:ph type="sldNum" sz="quarter" idx="12"/>
          </p:nvPr>
        </p:nvSpPr>
        <p:spPr/>
        <p:txBody>
          <a:bodyPr/>
          <a:lstStyle/>
          <a:p>
            <a:fld id="{EFAAA40E-0777-4F88-BF92-0F32F094C4BA}" type="slidenum">
              <a:rPr lang="en-US" smtClean="0"/>
              <a:pPr/>
              <a:t>86</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Intelligence Architecture</a:t>
            </a:r>
          </a:p>
        </p:txBody>
      </p:sp>
      <p:pic>
        <p:nvPicPr>
          <p:cNvPr id="19458" name="Picture 2"/>
          <p:cNvPicPr>
            <a:picLocks noChangeAspect="1" noChangeArrowheads="1"/>
          </p:cNvPicPr>
          <p:nvPr/>
        </p:nvPicPr>
        <p:blipFill>
          <a:blip r:embed="rId2" cstate="print"/>
          <a:srcRect/>
          <a:stretch>
            <a:fillRect/>
          </a:stretch>
        </p:blipFill>
        <p:spPr bwMode="auto">
          <a:xfrm>
            <a:off x="1643042" y="1485516"/>
            <a:ext cx="6109112" cy="4855657"/>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EFAAA40E-0777-4F88-BF92-0F32F094C4BA}" type="slidenum">
              <a:rPr lang="en-US" smtClean="0"/>
              <a:pPr/>
              <a:t>9</a:t>
            </a:fld>
            <a:endParaRPr lang="en-US"/>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1138</TotalTime>
  <Words>5956</Words>
  <Application>Microsoft Office PowerPoint</Application>
  <PresentationFormat>On-screen Show (4:3)</PresentationFormat>
  <Paragraphs>472</Paragraphs>
  <Slides>86</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Calibri</vt:lpstr>
      <vt:lpstr>Courier New</vt:lpstr>
      <vt:lpstr>Georgia</vt:lpstr>
      <vt:lpstr>Wingdings</vt:lpstr>
      <vt:lpstr>Wingdings 2</vt:lpstr>
      <vt:lpstr>Civic</vt:lpstr>
      <vt:lpstr>Unit 6  Business Intelligence and Data Warehouses</vt:lpstr>
      <vt:lpstr>Unit 6 - Business Intelligence and Data Warehouses</vt:lpstr>
      <vt:lpstr>The Need for Data Analysis</vt:lpstr>
      <vt:lpstr>The Need for Data Analysis</vt:lpstr>
      <vt:lpstr>Business Intelligence</vt:lpstr>
      <vt:lpstr>Companies - implemented BI tools</vt:lpstr>
      <vt:lpstr>Companies - implemented BI tools</vt:lpstr>
      <vt:lpstr>Business Intelligence</vt:lpstr>
      <vt:lpstr>Business Intelligence Architecture</vt:lpstr>
      <vt:lpstr> Business Intelligence Architecture</vt:lpstr>
      <vt:lpstr> Business Intelligence Architecture</vt:lpstr>
      <vt:lpstr> Business Intelligence Architecture</vt:lpstr>
      <vt:lpstr> Business Intelligence Architecture</vt:lpstr>
      <vt:lpstr> Business Intelligence Architecture</vt:lpstr>
      <vt:lpstr> Business Intelligence Architecture</vt:lpstr>
      <vt:lpstr>PowerPoint Presentation</vt:lpstr>
      <vt:lpstr>Decision Support Data</vt:lpstr>
      <vt:lpstr>PowerPoint Presentation</vt:lpstr>
      <vt:lpstr>PowerPoint Presentation</vt:lpstr>
      <vt:lpstr>PowerPoint Presentation</vt:lpstr>
      <vt:lpstr>PowerPoint Presentation</vt:lpstr>
      <vt:lpstr>Operational Data vs. Decision Support Data</vt:lpstr>
      <vt:lpstr>Operational Data vs. Decision Support Data</vt:lpstr>
      <vt:lpstr>Operational Data vs. Decision Support Data</vt:lpstr>
      <vt:lpstr>Operational Data vs. Decision Support Data</vt:lpstr>
      <vt:lpstr>Operational Data vs. Decision Support Data</vt:lpstr>
      <vt:lpstr>Operational Data vs. Decision Support Data</vt:lpstr>
      <vt:lpstr>Decision Support Database Requirements</vt:lpstr>
      <vt:lpstr>Decision Support Database Requirements</vt:lpstr>
      <vt:lpstr>Decision Support Database Requirements</vt:lpstr>
      <vt:lpstr>Decision Support Database Requirements</vt:lpstr>
      <vt:lpstr>Decision Support Database Requirements</vt:lpstr>
      <vt:lpstr>Decision Support Database Requirements</vt:lpstr>
      <vt:lpstr>Online Analytical Processing (OLAP)</vt:lpstr>
      <vt:lpstr>OLAP - Multidimensional Data Analysis Techniques</vt:lpstr>
      <vt:lpstr>PowerPoint Presentation</vt:lpstr>
      <vt:lpstr>OLAP - Multidimensional Data Analysis Techniques</vt:lpstr>
      <vt:lpstr>OLAP - Advanced Database Support</vt:lpstr>
      <vt:lpstr>OLAP - Easy-to-use End-user Interfaces</vt:lpstr>
      <vt:lpstr>OLAP - Client/Server Architecture </vt:lpstr>
      <vt:lpstr>OLAP - Architecture</vt:lpstr>
      <vt:lpstr>PowerPoint Presentation</vt:lpstr>
      <vt:lpstr>OLAP’s Client/Server Architecture</vt:lpstr>
      <vt:lpstr>PowerPoint Presentation</vt:lpstr>
      <vt:lpstr>PowerPoint Presentation</vt:lpstr>
      <vt:lpstr>Star Schema</vt:lpstr>
      <vt:lpstr>Star Schema - Facts</vt:lpstr>
      <vt:lpstr>Star Schema - Dimensions</vt:lpstr>
      <vt:lpstr>PowerPoint Presentation</vt:lpstr>
      <vt:lpstr>Star Schema - Attributes</vt:lpstr>
      <vt:lpstr>Star Schema - Attributes</vt:lpstr>
      <vt:lpstr>Star Schema - Attributes</vt:lpstr>
      <vt:lpstr>Star Schema - Attributes</vt:lpstr>
      <vt:lpstr>Star Schema - Attributes</vt:lpstr>
      <vt:lpstr>Star Schema – Attribute Hierarchies</vt:lpstr>
      <vt:lpstr>Star Schema – Attribute Hierarchies</vt:lpstr>
      <vt:lpstr>Star Schema – Attribute Hierarchies</vt:lpstr>
      <vt:lpstr>PowerPoint Presentation</vt:lpstr>
      <vt:lpstr>Star Schema Representation</vt:lpstr>
      <vt:lpstr>Star Schema Representation</vt:lpstr>
      <vt:lpstr>PowerPoint Presentation</vt:lpstr>
      <vt:lpstr>PowerPoint Presentation</vt:lpstr>
      <vt:lpstr>Implementing a Data Warehouse</vt:lpstr>
      <vt:lpstr>Implementing a Data Warehouse</vt:lpstr>
      <vt:lpstr>Implementing a Data Warehouse</vt:lpstr>
      <vt:lpstr>Implementing a Data Warehouse</vt:lpstr>
      <vt:lpstr>PowerPoint Presentation</vt:lpstr>
      <vt:lpstr>Data Mining</vt:lpstr>
      <vt:lpstr>PowerPoint Presentation</vt:lpstr>
      <vt:lpstr>Data Mining</vt:lpstr>
      <vt:lpstr>Data Mining</vt:lpstr>
      <vt:lpstr>Data Mining</vt:lpstr>
      <vt:lpstr>Data Mining</vt:lpstr>
      <vt:lpstr>PowerPoint Presentation</vt:lpstr>
      <vt:lpstr>SQL EXTENSIONS FOR OLAP</vt:lpstr>
      <vt:lpstr>PowerPoint Presentation</vt:lpstr>
      <vt:lpstr>SQL EXTENSIONS FOR OLAP</vt:lpstr>
      <vt:lpstr>PowerPoint Presentation</vt:lpstr>
      <vt:lpstr>SQL EXTENSIONS FOR OLAP</vt:lpstr>
      <vt:lpstr>PowerPoint Presentation</vt:lpstr>
      <vt:lpstr>SQL EXTENSIONS FOR OLAP</vt:lpstr>
      <vt:lpstr>SQL EXTENSIONS FOR OLAP</vt:lpstr>
      <vt:lpstr>SQL EXTENSIONS FOR OLAP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 Business Intelligence and Data Warehouses</dc:title>
  <dc:creator>Windows User</dc:creator>
  <cp:lastModifiedBy>admin</cp:lastModifiedBy>
  <cp:revision>103</cp:revision>
  <dcterms:created xsi:type="dcterms:W3CDTF">2021-11-24T05:32:42Z</dcterms:created>
  <dcterms:modified xsi:type="dcterms:W3CDTF">2023-11-21T22:04:08Z</dcterms:modified>
</cp:coreProperties>
</file>